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09" r:id="rId6"/>
    <p:sldId id="260" r:id="rId7"/>
    <p:sldId id="261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312" r:id="rId23"/>
    <p:sldId id="313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8" r:id="rId32"/>
    <p:sldId id="314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311" r:id="rId42"/>
    <p:sldId id="306" r:id="rId43"/>
    <p:sldId id="307" r:id="rId44"/>
    <p:sldId id="298" r:id="rId45"/>
    <p:sldId id="299" r:id="rId46"/>
    <p:sldId id="300" r:id="rId47"/>
    <p:sldId id="301" r:id="rId48"/>
    <p:sldId id="302" r:id="rId49"/>
    <p:sldId id="310" r:id="rId50"/>
    <p:sldId id="303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Лист2!$C$7</c:f>
              <c:strCache>
                <c:ptCount val="1"/>
                <c:pt idx="0">
                  <c:v>Повторные ОРЗ</c:v>
                </c:pt>
              </c:strCache>
            </c:strRef>
          </c:tx>
          <c:dLbls>
            <c:dLbl>
              <c:idx val="0"/>
              <c:layout>
                <c:manualLayout>
                  <c:x val="1.5544041450777205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1.0362694300518107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5.1813471502590702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1.0362694300518139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Лист2!$D$6:$G$6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Лист2!$D$7:$G$7</c:f>
              <c:numCache>
                <c:formatCode>General</c:formatCode>
                <c:ptCount val="4"/>
                <c:pt idx="0">
                  <c:v>69.099999999999994</c:v>
                </c:pt>
                <c:pt idx="1">
                  <c:v>69.8</c:v>
                </c:pt>
                <c:pt idx="2">
                  <c:v>72</c:v>
                </c:pt>
                <c:pt idx="3">
                  <c:v>81.400000000000006</c:v>
                </c:pt>
              </c:numCache>
            </c:numRef>
          </c:val>
        </c:ser>
        <c:ser>
          <c:idx val="1"/>
          <c:order val="1"/>
          <c:tx>
            <c:strRef>
              <c:f>Лист2!$C$8</c:f>
              <c:strCache>
                <c:ptCount val="1"/>
                <c:pt idx="0">
                  <c:v>Бронхиальная астма</c:v>
                </c:pt>
              </c:strCache>
            </c:strRef>
          </c:tx>
          <c:dLbls>
            <c:dLbl>
              <c:idx val="0"/>
              <c:layout>
                <c:manualLayout>
                  <c:x val="6.9084628670121086E-3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8.6355785837650828E-3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1.0362694300518139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9084628670120912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Лист2!$D$6:$G$6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Лист2!$D$8:$G$8</c:f>
              <c:numCache>
                <c:formatCode>General</c:formatCode>
                <c:ptCount val="4"/>
                <c:pt idx="0">
                  <c:v>6.8</c:v>
                </c:pt>
                <c:pt idx="1">
                  <c:v>7.2</c:v>
                </c:pt>
                <c:pt idx="2">
                  <c:v>6</c:v>
                </c:pt>
                <c:pt idx="3">
                  <c:v>3.5</c:v>
                </c:pt>
              </c:numCache>
            </c:numRef>
          </c:val>
        </c:ser>
        <c:ser>
          <c:idx val="2"/>
          <c:order val="2"/>
          <c:tx>
            <c:strRef>
              <c:f>Лист2!$C$9</c:f>
              <c:strCache>
                <c:ptCount val="1"/>
                <c:pt idx="0">
                  <c:v>Прочее (в т.ч. Бронхиты)</c:v>
                </c:pt>
              </c:strCache>
            </c:strRef>
          </c:tx>
          <c:dLbls>
            <c:dLbl>
              <c:idx val="0"/>
              <c:layout>
                <c:manualLayout>
                  <c:x val="1.3816925734024182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1.0362694300518139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1.0362694300518139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1.0362694300518139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Лист2!$D$6:$G$6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Лист2!$D$9:$G$9</c:f>
              <c:numCache>
                <c:formatCode>General</c:formatCode>
                <c:ptCount val="4"/>
                <c:pt idx="0">
                  <c:v>22</c:v>
                </c:pt>
                <c:pt idx="1">
                  <c:v>21.4</c:v>
                </c:pt>
                <c:pt idx="2">
                  <c:v>20.399999999999999</c:v>
                </c:pt>
                <c:pt idx="3">
                  <c:v>15.5</c:v>
                </c:pt>
              </c:numCache>
            </c:numRef>
          </c:val>
        </c:ser>
        <c:ser>
          <c:idx val="3"/>
          <c:order val="3"/>
          <c:tx>
            <c:strRef>
              <c:f>Лист2!$C$10</c:f>
              <c:strCache>
                <c:ptCount val="1"/>
                <c:pt idx="0">
                  <c:v>В состоянии реконвалисценции</c:v>
                </c:pt>
              </c:strCache>
            </c:strRef>
          </c:tx>
          <c:dLbls>
            <c:dLbl>
              <c:idx val="0"/>
              <c:layout>
                <c:manualLayout>
                  <c:x val="1.0362694300518139E-2"/>
                  <c:y val="1.1228072657123398E-2"/>
                </c:manualLayout>
              </c:layout>
              <c:showVal val="1"/>
            </c:dLbl>
            <c:dLbl>
              <c:idx val="1"/>
              <c:layout>
                <c:manualLayout>
                  <c:x val="8.635578583765114E-3"/>
                  <c:y val="5.6140363285616971E-3"/>
                </c:manualLayout>
              </c:layout>
              <c:showVal val="1"/>
            </c:dLbl>
            <c:dLbl>
              <c:idx val="2"/>
              <c:layout>
                <c:manualLayout>
                  <c:x val="8.635578583765114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9084628670120912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Лист2!$D$6:$G$6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Лист2!$D$10:$G$10</c:f>
              <c:numCache>
                <c:formatCode>General</c:formatCode>
                <c:ptCount val="4"/>
                <c:pt idx="0">
                  <c:v>1.8</c:v>
                </c:pt>
                <c:pt idx="1">
                  <c:v>1.6</c:v>
                </c:pt>
                <c:pt idx="2">
                  <c:v>1.6</c:v>
                </c:pt>
                <c:pt idx="3">
                  <c:v>1.6</c:v>
                </c:pt>
              </c:numCache>
            </c:numRef>
          </c:val>
        </c:ser>
        <c:dLbls/>
        <c:shape val="box"/>
        <c:axId val="80684544"/>
        <c:axId val="80686080"/>
        <c:axId val="0"/>
      </c:bar3DChart>
      <c:catAx>
        <c:axId val="806845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0686080"/>
        <c:crosses val="autoZero"/>
        <c:auto val="1"/>
        <c:lblAlgn val="ctr"/>
        <c:lblOffset val="100"/>
      </c:catAx>
      <c:valAx>
        <c:axId val="80686080"/>
        <c:scaling>
          <c:orientation val="minMax"/>
        </c:scaling>
        <c:axPos val="l"/>
        <c:majorGridlines/>
        <c:numFmt formatCode="General" sourceLinked="1"/>
        <c:tickLblPos val="nextTo"/>
        <c:crossAx val="80684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369216000777683"/>
          <c:y val="0.32342089407270908"/>
          <c:w val="0.24704858073296398"/>
          <c:h val="0.43172690541217418"/>
        </c:manualLayout>
      </c:layout>
      <c:txPr>
        <a:bodyPr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'графики сопутствующей патологии'!$C$7</c:f>
              <c:strCache>
                <c:ptCount val="1"/>
                <c:pt idx="0">
                  <c:v>2012</c:v>
                </c:pt>
              </c:strCache>
            </c:strRef>
          </c:tx>
          <c:cat>
            <c:strRef>
              <c:f>'графики сопутствующей патологии'!$B$8:$B$15</c:f>
              <c:strCache>
                <c:ptCount val="8"/>
                <c:pt idx="0">
                  <c:v>Заболевания ЛОР органов (аденоиды, хронические тонзиллиты и др.)</c:v>
                </c:pt>
                <c:pt idx="1">
                  <c:v>Сердечно-сосудистая патология</c:v>
                </c:pt>
                <c:pt idx="2">
                  <c:v>Хронические отиты</c:v>
                </c:pt>
                <c:pt idx="3">
                  <c:v>Анемия</c:v>
                </c:pt>
                <c:pt idx="4">
                  <c:v>Пищевая непереносимость</c:v>
                </c:pt>
                <c:pt idx="5">
                  <c:v>Лекарственная непереносимость</c:v>
                </c:pt>
                <c:pt idx="6">
                  <c:v>Кожная аллергия</c:v>
                </c:pt>
                <c:pt idx="7">
                  <c:v>Аллергический ринит</c:v>
                </c:pt>
              </c:strCache>
            </c:strRef>
          </c:cat>
          <c:val>
            <c:numRef>
              <c:f>'графики сопутствующей патологии'!$C$8:$C$15</c:f>
              <c:numCache>
                <c:formatCode>General</c:formatCode>
                <c:ptCount val="8"/>
                <c:pt idx="0">
                  <c:v>32.5</c:v>
                </c:pt>
                <c:pt idx="1">
                  <c:v>9</c:v>
                </c:pt>
                <c:pt idx="2">
                  <c:v>0</c:v>
                </c:pt>
                <c:pt idx="3">
                  <c:v>1.7</c:v>
                </c:pt>
                <c:pt idx="4">
                  <c:v>29.7</c:v>
                </c:pt>
                <c:pt idx="5">
                  <c:v>18.899999999999999</c:v>
                </c:pt>
                <c:pt idx="6">
                  <c:v>16.899999999999999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'графики сопутствующей патологии'!$D$7</c:f>
              <c:strCache>
                <c:ptCount val="1"/>
                <c:pt idx="0">
                  <c:v>2013</c:v>
                </c:pt>
              </c:strCache>
            </c:strRef>
          </c:tx>
          <c:cat>
            <c:strRef>
              <c:f>'графики сопутствующей патологии'!$B$8:$B$15</c:f>
              <c:strCache>
                <c:ptCount val="8"/>
                <c:pt idx="0">
                  <c:v>Заболевания ЛОР органов (аденоиды, хронические тонзиллиты и др.)</c:v>
                </c:pt>
                <c:pt idx="1">
                  <c:v>Сердечно-сосудистая патология</c:v>
                </c:pt>
                <c:pt idx="2">
                  <c:v>Хронические отиты</c:v>
                </c:pt>
                <c:pt idx="3">
                  <c:v>Анемия</c:v>
                </c:pt>
                <c:pt idx="4">
                  <c:v>Пищевая непереносимость</c:v>
                </c:pt>
                <c:pt idx="5">
                  <c:v>Лекарственная непереносимость</c:v>
                </c:pt>
                <c:pt idx="6">
                  <c:v>Кожная аллергия</c:v>
                </c:pt>
                <c:pt idx="7">
                  <c:v>Аллергический ринит</c:v>
                </c:pt>
              </c:strCache>
            </c:strRef>
          </c:cat>
          <c:val>
            <c:numRef>
              <c:f>'графики сопутствующей патологии'!$D$8:$D$15</c:f>
              <c:numCache>
                <c:formatCode>General</c:formatCode>
                <c:ptCount val="8"/>
                <c:pt idx="0">
                  <c:v>43.7</c:v>
                </c:pt>
                <c:pt idx="1">
                  <c:v>6</c:v>
                </c:pt>
                <c:pt idx="2">
                  <c:v>9.0000000000000011E-2</c:v>
                </c:pt>
                <c:pt idx="3">
                  <c:v>0.9</c:v>
                </c:pt>
                <c:pt idx="4">
                  <c:v>18.2</c:v>
                </c:pt>
                <c:pt idx="5">
                  <c:v>8.8000000000000007</c:v>
                </c:pt>
                <c:pt idx="6">
                  <c:v>9.5</c:v>
                </c:pt>
                <c:pt idx="7">
                  <c:v>5.8</c:v>
                </c:pt>
              </c:numCache>
            </c:numRef>
          </c:val>
        </c:ser>
        <c:ser>
          <c:idx val="2"/>
          <c:order val="2"/>
          <c:tx>
            <c:strRef>
              <c:f>'графики сопутствующей патологии'!$E$7</c:f>
              <c:strCache>
                <c:ptCount val="1"/>
                <c:pt idx="0">
                  <c:v>2014</c:v>
                </c:pt>
              </c:strCache>
            </c:strRef>
          </c:tx>
          <c:cat>
            <c:strRef>
              <c:f>'графики сопутствующей патологии'!$B$8:$B$15</c:f>
              <c:strCache>
                <c:ptCount val="8"/>
                <c:pt idx="0">
                  <c:v>Заболевания ЛОР органов (аденоиды, хронические тонзиллиты и др.)</c:v>
                </c:pt>
                <c:pt idx="1">
                  <c:v>Сердечно-сосудистая патология</c:v>
                </c:pt>
                <c:pt idx="2">
                  <c:v>Хронические отиты</c:v>
                </c:pt>
                <c:pt idx="3">
                  <c:v>Анемия</c:v>
                </c:pt>
                <c:pt idx="4">
                  <c:v>Пищевая непереносимость</c:v>
                </c:pt>
                <c:pt idx="5">
                  <c:v>Лекарственная непереносимость</c:v>
                </c:pt>
                <c:pt idx="6">
                  <c:v>Кожная аллергия</c:v>
                </c:pt>
                <c:pt idx="7">
                  <c:v>Аллергический ринит</c:v>
                </c:pt>
              </c:strCache>
            </c:strRef>
          </c:cat>
          <c:val>
            <c:numRef>
              <c:f>'графики сопутствующей патологии'!$E$8:$E$15</c:f>
              <c:numCache>
                <c:formatCode>General</c:formatCode>
                <c:ptCount val="8"/>
                <c:pt idx="0">
                  <c:v>41.3</c:v>
                </c:pt>
                <c:pt idx="1">
                  <c:v>4.5</c:v>
                </c:pt>
                <c:pt idx="2">
                  <c:v>0.4</c:v>
                </c:pt>
                <c:pt idx="3">
                  <c:v>0.60000000000000009</c:v>
                </c:pt>
                <c:pt idx="4">
                  <c:v>17.100000000000001</c:v>
                </c:pt>
                <c:pt idx="5">
                  <c:v>5.7</c:v>
                </c:pt>
                <c:pt idx="6">
                  <c:v>8.7000000000000011</c:v>
                </c:pt>
                <c:pt idx="7">
                  <c:v>6.5</c:v>
                </c:pt>
              </c:numCache>
            </c:numRef>
          </c:val>
        </c:ser>
        <c:ser>
          <c:idx val="3"/>
          <c:order val="3"/>
          <c:tx>
            <c:strRef>
              <c:f>'графики сопутствующей патологии'!$F$7</c:f>
              <c:strCache>
                <c:ptCount val="1"/>
                <c:pt idx="0">
                  <c:v>2015</c:v>
                </c:pt>
              </c:strCache>
            </c:strRef>
          </c:tx>
          <c:cat>
            <c:strRef>
              <c:f>'графики сопутствующей патологии'!$B$8:$B$15</c:f>
              <c:strCache>
                <c:ptCount val="8"/>
                <c:pt idx="0">
                  <c:v>Заболевания ЛОР органов (аденоиды, хронические тонзиллиты и др.)</c:v>
                </c:pt>
                <c:pt idx="1">
                  <c:v>Сердечно-сосудистая патология</c:v>
                </c:pt>
                <c:pt idx="2">
                  <c:v>Хронические отиты</c:v>
                </c:pt>
                <c:pt idx="3">
                  <c:v>Анемия</c:v>
                </c:pt>
                <c:pt idx="4">
                  <c:v>Пищевая непереносимость</c:v>
                </c:pt>
                <c:pt idx="5">
                  <c:v>Лекарственная непереносимость</c:v>
                </c:pt>
                <c:pt idx="6">
                  <c:v>Кожная аллергия</c:v>
                </c:pt>
                <c:pt idx="7">
                  <c:v>Аллергический ринит</c:v>
                </c:pt>
              </c:strCache>
            </c:strRef>
          </c:cat>
          <c:val>
            <c:numRef>
              <c:f>'графики сопутствующей патологии'!$F$8:$F$15</c:f>
              <c:numCache>
                <c:formatCode>General</c:formatCode>
                <c:ptCount val="8"/>
                <c:pt idx="0">
                  <c:v>33</c:v>
                </c:pt>
                <c:pt idx="1">
                  <c:v>4.7</c:v>
                </c:pt>
                <c:pt idx="2">
                  <c:v>0.2</c:v>
                </c:pt>
                <c:pt idx="3">
                  <c:v>0</c:v>
                </c:pt>
                <c:pt idx="4">
                  <c:v>19</c:v>
                </c:pt>
                <c:pt idx="5">
                  <c:v>5.9</c:v>
                </c:pt>
                <c:pt idx="6">
                  <c:v>7.8</c:v>
                </c:pt>
                <c:pt idx="7">
                  <c:v>6.5</c:v>
                </c:pt>
              </c:numCache>
            </c:numRef>
          </c:val>
        </c:ser>
        <c:dLbls/>
        <c:axId val="84509824"/>
        <c:axId val="84511360"/>
      </c:barChart>
      <c:catAx>
        <c:axId val="84509824"/>
        <c:scaling>
          <c:orientation val="minMax"/>
        </c:scaling>
        <c:axPos val="l"/>
        <c:tickLblPos val="nextTo"/>
        <c:txPr>
          <a:bodyPr/>
          <a:lstStyle/>
          <a:p>
            <a:pPr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4511360"/>
        <c:crosses val="autoZero"/>
        <c:auto val="1"/>
        <c:lblAlgn val="ctr"/>
        <c:lblOffset val="100"/>
      </c:catAx>
      <c:valAx>
        <c:axId val="84511360"/>
        <c:scaling>
          <c:orientation val="minMax"/>
        </c:scaling>
        <c:axPos val="b"/>
        <c:majorGridlines/>
        <c:numFmt formatCode="General" sourceLinked="1"/>
        <c:tickLblPos val="nextTo"/>
        <c:crossAx val="84509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681454557525057"/>
          <c:y val="0.1895166063016358"/>
          <c:w val="5.4151966502593872E-2"/>
          <c:h val="0.39548564259167202"/>
        </c:manualLayout>
      </c:layout>
      <c:txPr>
        <a:bodyPr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'Графики эффективности лечения'!$B$6</c:f>
              <c:strCache>
                <c:ptCount val="1"/>
                <c:pt idx="0">
                  <c:v>2013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Lbls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'Графики эффективности лечения'!$A$7:$A$9</c:f>
              <c:strCache>
                <c:ptCount val="3"/>
                <c:pt idx="0">
                  <c:v>С улучшением</c:v>
                </c:pt>
                <c:pt idx="1">
                  <c:v>Со значительным улучшением </c:v>
                </c:pt>
                <c:pt idx="2">
                  <c:v>Без изменений</c:v>
                </c:pt>
              </c:strCache>
            </c:strRef>
          </c:cat>
          <c:val>
            <c:numRef>
              <c:f>'Графики эффективности лечения'!$B$7:$B$9</c:f>
              <c:numCache>
                <c:formatCode>General</c:formatCode>
                <c:ptCount val="3"/>
                <c:pt idx="0">
                  <c:v>60.8</c:v>
                </c:pt>
                <c:pt idx="1">
                  <c:v>37.5</c:v>
                </c:pt>
                <c:pt idx="2">
                  <c:v>1.7</c:v>
                </c:pt>
              </c:numCache>
            </c:numRef>
          </c:val>
        </c:ser>
        <c:dLbls/>
      </c:pie3DChart>
    </c:plotArea>
    <c:plotVisOnly val="1"/>
    <c:dispBlanksAs val="zero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'Графики эффективности лечения'!$B$27</c:f>
              <c:strCache>
                <c:ptCount val="1"/>
                <c:pt idx="0">
                  <c:v>2014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'Графики эффективности лечения'!$A$28:$A$30</c:f>
              <c:strCache>
                <c:ptCount val="3"/>
                <c:pt idx="0">
                  <c:v>С улучшением</c:v>
                </c:pt>
                <c:pt idx="1">
                  <c:v>Со значительным улучшением </c:v>
                </c:pt>
                <c:pt idx="2">
                  <c:v>Без изменений</c:v>
                </c:pt>
              </c:strCache>
            </c:strRef>
          </c:cat>
          <c:val>
            <c:numRef>
              <c:f>'Графики эффективности лечения'!$B$28:$B$30</c:f>
              <c:numCache>
                <c:formatCode>General</c:formatCode>
                <c:ptCount val="3"/>
                <c:pt idx="0">
                  <c:v>60.4</c:v>
                </c:pt>
                <c:pt idx="1">
                  <c:v>39</c:v>
                </c:pt>
                <c:pt idx="2">
                  <c:v>0.60000000000000009</c:v>
                </c:pt>
              </c:numCache>
            </c:numRef>
          </c:val>
        </c:ser>
        <c:dLbls/>
      </c:pie3DChart>
    </c:plotArea>
    <c:plotVisOnly val="1"/>
    <c:dispBlanksAs val="zero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'Графики эффективности лечения'!$B$47</c:f>
              <c:strCache>
                <c:ptCount val="1"/>
                <c:pt idx="0">
                  <c:v>2015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'Графики эффективности лечения'!$A$48:$A$50</c:f>
              <c:strCache>
                <c:ptCount val="3"/>
                <c:pt idx="0">
                  <c:v>С улучшением</c:v>
                </c:pt>
                <c:pt idx="1">
                  <c:v>Со значительным улучшением </c:v>
                </c:pt>
                <c:pt idx="2">
                  <c:v>Без изменений</c:v>
                </c:pt>
              </c:strCache>
            </c:strRef>
          </c:cat>
          <c:val>
            <c:numRef>
              <c:f>'Графики эффективности лечения'!$B$48:$B$50</c:f>
              <c:numCache>
                <c:formatCode>General</c:formatCode>
                <c:ptCount val="3"/>
                <c:pt idx="0">
                  <c:v>92.4</c:v>
                </c:pt>
                <c:pt idx="1">
                  <c:v>6.1</c:v>
                </c:pt>
                <c:pt idx="2">
                  <c:v>1.5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65834033245844292"/>
          <c:y val="2.5902595508894732E-2"/>
          <c:w val="0.32499300087489075"/>
          <c:h val="0.94344925634295729"/>
        </c:manualLayout>
      </c:layout>
      <c:txPr>
        <a:bodyPr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B23C0A-5390-4FFA-94F1-885962301C43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8B649CE-C2B3-43EC-99DE-444D864295E1}">
      <dgm:prSet/>
      <dgm:spPr>
        <a:xfrm>
          <a:off x="8104" y="100608"/>
          <a:ext cx="8297695" cy="977205"/>
        </a:xfrm>
        <a:prstGeom prst="roundRect">
          <a:avLst/>
        </a:prstGeom>
        <a:solidFill>
          <a:srgbClr val="9E927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ru-RU" b="1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создание комфортных условий для пребывания каждого ребенка в санатории</a:t>
          </a:r>
          <a:endParaRPr lang="ru-RU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A2818592-44DA-4431-93E2-D34F6B084516}" type="parTrans" cxnId="{B475779B-9B4F-4D14-B7AD-9338620B5597}">
      <dgm:prSet/>
      <dgm:spPr/>
      <dgm:t>
        <a:bodyPr/>
        <a:lstStyle/>
        <a:p>
          <a:endParaRPr lang="ru-RU"/>
        </a:p>
      </dgm:t>
    </dgm:pt>
    <dgm:pt modelId="{758B5904-3C6B-4B3A-8527-7E3B81CEF405}" type="sibTrans" cxnId="{B475779B-9B4F-4D14-B7AD-9338620B5597}">
      <dgm:prSet/>
      <dgm:spPr/>
      <dgm:t>
        <a:bodyPr/>
        <a:lstStyle/>
        <a:p>
          <a:endParaRPr lang="ru-RU"/>
        </a:p>
      </dgm:t>
    </dgm:pt>
    <dgm:pt modelId="{56A1B470-885A-42FA-ABF4-C70E6A1A2A1F}">
      <dgm:prSet/>
      <dgm:spPr>
        <a:xfrm>
          <a:off x="3932" y="1031386"/>
          <a:ext cx="8297695" cy="932009"/>
        </a:xfrm>
        <a:prstGeom prst="roundRect">
          <a:avLst/>
        </a:prstGeom>
        <a:solidFill>
          <a:srgbClr val="9E9273">
            <a:hueOff val="2591209"/>
            <a:satOff val="-2992"/>
            <a:lumOff val="-294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ru-RU" b="1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укрепление  физического и психического  здоровья детей</a:t>
          </a:r>
          <a:endParaRPr lang="ru-RU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C5421DFE-180F-42D5-A191-FAC8AE3EDF1E}" type="parTrans" cxnId="{3759074F-FEE7-4A88-B07D-184EB0337F5E}">
      <dgm:prSet/>
      <dgm:spPr/>
      <dgm:t>
        <a:bodyPr/>
        <a:lstStyle/>
        <a:p>
          <a:endParaRPr lang="ru-RU"/>
        </a:p>
      </dgm:t>
    </dgm:pt>
    <dgm:pt modelId="{37ABFCDE-EA2E-4FD0-A8FE-DDB6E8B685B8}" type="sibTrans" cxnId="{3759074F-FEE7-4A88-B07D-184EB0337F5E}">
      <dgm:prSet/>
      <dgm:spPr/>
      <dgm:t>
        <a:bodyPr/>
        <a:lstStyle/>
        <a:p>
          <a:endParaRPr lang="ru-RU"/>
        </a:p>
      </dgm:t>
    </dgm:pt>
    <dgm:pt modelId="{C7DEDA18-7117-43CF-BA6D-0B1C42A591AE}">
      <dgm:prSet/>
      <dgm:spPr>
        <a:xfrm>
          <a:off x="3932" y="1990464"/>
          <a:ext cx="8289592" cy="1044603"/>
        </a:xfrm>
        <a:prstGeom prst="roundRect">
          <a:avLst/>
        </a:prstGeom>
        <a:solidFill>
          <a:srgbClr val="9E9273">
            <a:hueOff val="5182418"/>
            <a:satOff val="-5985"/>
            <a:lumOff val="-588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ru-RU" b="1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организация здоровье сберегающей  среды  с учетом  индивидуальных  особенностей  здоровья и развития  ребенка</a:t>
          </a:r>
          <a:endParaRPr lang="ru-RU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4D825546-75FF-442B-94D0-97871371E7E3}" type="parTrans" cxnId="{2DB38CCB-6E6C-4313-8B05-F249E0993DDA}">
      <dgm:prSet/>
      <dgm:spPr/>
      <dgm:t>
        <a:bodyPr/>
        <a:lstStyle/>
        <a:p>
          <a:endParaRPr lang="ru-RU"/>
        </a:p>
      </dgm:t>
    </dgm:pt>
    <dgm:pt modelId="{29C2051A-890E-4AF2-BD03-9EBF715166CB}" type="sibTrans" cxnId="{2DB38CCB-6E6C-4313-8B05-F249E0993DDA}">
      <dgm:prSet/>
      <dgm:spPr/>
      <dgm:t>
        <a:bodyPr/>
        <a:lstStyle/>
        <a:p>
          <a:endParaRPr lang="ru-RU"/>
        </a:p>
      </dgm:t>
    </dgm:pt>
    <dgm:pt modelId="{F3E428EE-C43F-4F14-BEB0-B29F99F1462F}">
      <dgm:prSet/>
      <dgm:spPr>
        <a:xfrm>
          <a:off x="8104" y="3052941"/>
          <a:ext cx="8297695" cy="977205"/>
        </a:xfrm>
        <a:prstGeom prst="roundRect">
          <a:avLst/>
        </a:prstGeom>
        <a:solidFill>
          <a:srgbClr val="9E9273">
            <a:hueOff val="7773626"/>
            <a:satOff val="-8977"/>
            <a:lumOff val="-882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ru-RU" b="1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развитие свободы  творчества</a:t>
          </a:r>
          <a:endParaRPr lang="ru-RU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07619309-8DA7-4777-AD1F-510FD90E40BC}" type="parTrans" cxnId="{51295957-C6B2-449B-83E6-0F08FFFD8C01}">
      <dgm:prSet/>
      <dgm:spPr/>
      <dgm:t>
        <a:bodyPr/>
        <a:lstStyle/>
        <a:p>
          <a:endParaRPr lang="ru-RU"/>
        </a:p>
      </dgm:t>
    </dgm:pt>
    <dgm:pt modelId="{1915AC9D-BAF7-44A5-BB3C-D13D74AA5137}" type="sibTrans" cxnId="{51295957-C6B2-449B-83E6-0F08FFFD8C01}">
      <dgm:prSet/>
      <dgm:spPr/>
      <dgm:t>
        <a:bodyPr/>
        <a:lstStyle/>
        <a:p>
          <a:endParaRPr lang="ru-RU"/>
        </a:p>
      </dgm:t>
    </dgm:pt>
    <dgm:pt modelId="{E175858B-2E83-4BD7-8CF8-36C3A42543D6}">
      <dgm:prSet/>
      <dgm:spPr>
        <a:xfrm>
          <a:off x="8104" y="3946234"/>
          <a:ext cx="8297695" cy="977205"/>
        </a:xfrm>
        <a:prstGeom prst="roundRect">
          <a:avLst/>
        </a:prstGeom>
        <a:solidFill>
          <a:srgbClr val="9E9273">
            <a:hueOff val="10364835"/>
            <a:satOff val="-11970"/>
            <a:lumOff val="-1176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ru-RU" b="1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использование  индивидуального  подхода  к каждому  ребенку  для  того, чтобы  лечебно-оздоровительный  процесс  проходил  как можно эффективнее.</a:t>
          </a:r>
          <a:endParaRPr lang="ru-RU" b="1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D73D8B23-96EB-4882-9D87-9565E8E6617E}" type="parTrans" cxnId="{EBA8681D-C18D-4AD5-888E-CCB548A244A4}">
      <dgm:prSet/>
      <dgm:spPr/>
      <dgm:t>
        <a:bodyPr/>
        <a:lstStyle/>
        <a:p>
          <a:endParaRPr lang="ru-RU"/>
        </a:p>
      </dgm:t>
    </dgm:pt>
    <dgm:pt modelId="{8D6B2889-E119-4EAD-AC97-ADE392D6376B}" type="sibTrans" cxnId="{EBA8681D-C18D-4AD5-888E-CCB548A244A4}">
      <dgm:prSet/>
      <dgm:spPr/>
      <dgm:t>
        <a:bodyPr/>
        <a:lstStyle/>
        <a:p>
          <a:endParaRPr lang="ru-RU"/>
        </a:p>
      </dgm:t>
    </dgm:pt>
    <dgm:pt modelId="{8F30C80B-52D0-4B5C-8817-793E04A0E12E}" type="pres">
      <dgm:prSet presAssocID="{43B23C0A-5390-4FFA-94F1-885962301C4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E1ECEC-39EB-42BD-AC93-2350533D053C}" type="pres">
      <dgm:prSet presAssocID="{88B649CE-C2B3-43EC-99DE-444D864295E1}" presName="linNode" presStyleCnt="0"/>
      <dgm:spPr/>
    </dgm:pt>
    <dgm:pt modelId="{ECF64D1E-AF00-496A-BD98-BC80D1E1759E}" type="pres">
      <dgm:prSet presAssocID="{88B649CE-C2B3-43EC-99DE-444D864295E1}" presName="parentText" presStyleLbl="node1" presStyleIdx="0" presStyleCnt="5" custScaleX="277778" custLinFactNeighborX="211" custLinFactNeighborY="-266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0E6D2D-CE92-435A-B419-DFC6AED6347C}" type="pres">
      <dgm:prSet presAssocID="{758B5904-3C6B-4B3A-8527-7E3B81CEF405}" presName="sp" presStyleCnt="0"/>
      <dgm:spPr/>
    </dgm:pt>
    <dgm:pt modelId="{7EC19116-C1DA-4FA0-B4C1-B04FB497E00E}" type="pres">
      <dgm:prSet presAssocID="{56A1B470-885A-42FA-ABF4-C70E6A1A2A1F}" presName="linNode" presStyleCnt="0"/>
      <dgm:spPr/>
    </dgm:pt>
    <dgm:pt modelId="{6FDC6E20-A6F7-4A50-A497-E8C29B7F2A98}" type="pres">
      <dgm:prSet presAssocID="{56A1B470-885A-42FA-ABF4-C70E6A1A2A1F}" presName="parentText" presStyleLbl="node1" presStyleIdx="1" presStyleCnt="5" custScaleX="277778" custScaleY="95375" custLinFactNeighborX="211" custLinFactNeighborY="100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526595-7E55-46DF-B59E-D45BF6F5152A}" type="pres">
      <dgm:prSet presAssocID="{37ABFCDE-EA2E-4FD0-A8FE-DDB6E8B685B8}" presName="sp" presStyleCnt="0"/>
      <dgm:spPr/>
    </dgm:pt>
    <dgm:pt modelId="{CCC4767D-7EBD-4245-A186-4053FDC1C58B}" type="pres">
      <dgm:prSet presAssocID="{C7DEDA18-7117-43CF-BA6D-0B1C42A591AE}" presName="linNode" presStyleCnt="0"/>
      <dgm:spPr/>
    </dgm:pt>
    <dgm:pt modelId="{3639242F-53AA-4F31-A8EF-714516244960}" type="pres">
      <dgm:prSet presAssocID="{C7DEDA18-7117-43CF-BA6D-0B1C42A591AE}" presName="parentText" presStyleLbl="node1" presStyleIdx="2" presStyleCnt="5" custScaleX="277778" custScaleY="106897" custLinFactNeighborX="-4" custLinFactNeighborY="-177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A8B744-E3C1-48D7-949F-0CA97C515EE0}" type="pres">
      <dgm:prSet presAssocID="{29C2051A-890E-4AF2-BD03-9EBF715166CB}" presName="sp" presStyleCnt="0"/>
      <dgm:spPr/>
    </dgm:pt>
    <dgm:pt modelId="{540ADBAC-B4F7-44E8-B493-E21CF1646ACC}" type="pres">
      <dgm:prSet presAssocID="{F3E428EE-C43F-4F14-BEB0-B29F99F1462F}" presName="linNode" presStyleCnt="0"/>
      <dgm:spPr/>
    </dgm:pt>
    <dgm:pt modelId="{711BFC8A-6128-41BF-9FAE-1E45573D550E}" type="pres">
      <dgm:prSet presAssocID="{F3E428EE-C43F-4F14-BEB0-B29F99F1462F}" presName="parentText" presStyleLbl="node1" presStyleIdx="3" presStyleCnt="5" custScaleX="277778" custLinFactNeighborX="211" custLinFactNeighborY="-49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1CC77C-A4C6-4941-9042-E77AFDAC7943}" type="pres">
      <dgm:prSet presAssocID="{1915AC9D-BAF7-44A5-BB3C-D13D74AA5137}" presName="sp" presStyleCnt="0"/>
      <dgm:spPr/>
    </dgm:pt>
    <dgm:pt modelId="{5FC762E6-988A-4337-B551-6F624A6D7308}" type="pres">
      <dgm:prSet presAssocID="{E175858B-2E83-4BD7-8CF8-36C3A42543D6}" presName="linNode" presStyleCnt="0"/>
      <dgm:spPr/>
    </dgm:pt>
    <dgm:pt modelId="{2DA7E544-DFD6-48D8-9F89-08C7353CABBD}" type="pres">
      <dgm:prSet presAssocID="{E175858B-2E83-4BD7-8CF8-36C3A42543D6}" presName="parentText" presStyleLbl="node1" presStyleIdx="4" presStyleCnt="5" custScaleX="277778" custLinFactNeighborX="211" custLinFactNeighborY="-678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59074F-FEE7-4A88-B07D-184EB0337F5E}" srcId="{43B23C0A-5390-4FFA-94F1-885962301C43}" destId="{56A1B470-885A-42FA-ABF4-C70E6A1A2A1F}" srcOrd="1" destOrd="0" parTransId="{C5421DFE-180F-42D5-A191-FAC8AE3EDF1E}" sibTransId="{37ABFCDE-EA2E-4FD0-A8FE-DDB6E8B685B8}"/>
    <dgm:cxn modelId="{F688C608-3BC3-4737-820E-E33441DBDD0C}" type="presOf" srcId="{56A1B470-885A-42FA-ABF4-C70E6A1A2A1F}" destId="{6FDC6E20-A6F7-4A50-A497-E8C29B7F2A98}" srcOrd="0" destOrd="0" presId="urn:microsoft.com/office/officeart/2005/8/layout/vList5"/>
    <dgm:cxn modelId="{2DB38CCB-6E6C-4313-8B05-F249E0993DDA}" srcId="{43B23C0A-5390-4FFA-94F1-885962301C43}" destId="{C7DEDA18-7117-43CF-BA6D-0B1C42A591AE}" srcOrd="2" destOrd="0" parTransId="{4D825546-75FF-442B-94D0-97871371E7E3}" sibTransId="{29C2051A-890E-4AF2-BD03-9EBF715166CB}"/>
    <dgm:cxn modelId="{9FB81256-1DF1-4C18-8D8E-6882DDEE01A7}" type="presOf" srcId="{43B23C0A-5390-4FFA-94F1-885962301C43}" destId="{8F30C80B-52D0-4B5C-8817-793E04A0E12E}" srcOrd="0" destOrd="0" presId="urn:microsoft.com/office/officeart/2005/8/layout/vList5"/>
    <dgm:cxn modelId="{993DDD52-264A-4DC3-AB7C-806ABC42CC26}" type="presOf" srcId="{C7DEDA18-7117-43CF-BA6D-0B1C42A591AE}" destId="{3639242F-53AA-4F31-A8EF-714516244960}" srcOrd="0" destOrd="0" presId="urn:microsoft.com/office/officeart/2005/8/layout/vList5"/>
    <dgm:cxn modelId="{B475779B-9B4F-4D14-B7AD-9338620B5597}" srcId="{43B23C0A-5390-4FFA-94F1-885962301C43}" destId="{88B649CE-C2B3-43EC-99DE-444D864295E1}" srcOrd="0" destOrd="0" parTransId="{A2818592-44DA-4431-93E2-D34F6B084516}" sibTransId="{758B5904-3C6B-4B3A-8527-7E3B81CEF405}"/>
    <dgm:cxn modelId="{2855C2AC-568A-4E29-8622-C36F56BB0964}" type="presOf" srcId="{E175858B-2E83-4BD7-8CF8-36C3A42543D6}" destId="{2DA7E544-DFD6-48D8-9F89-08C7353CABBD}" srcOrd="0" destOrd="0" presId="urn:microsoft.com/office/officeart/2005/8/layout/vList5"/>
    <dgm:cxn modelId="{51295957-C6B2-449B-83E6-0F08FFFD8C01}" srcId="{43B23C0A-5390-4FFA-94F1-885962301C43}" destId="{F3E428EE-C43F-4F14-BEB0-B29F99F1462F}" srcOrd="3" destOrd="0" parTransId="{07619309-8DA7-4777-AD1F-510FD90E40BC}" sibTransId="{1915AC9D-BAF7-44A5-BB3C-D13D74AA5137}"/>
    <dgm:cxn modelId="{EBA8681D-C18D-4AD5-888E-CCB548A244A4}" srcId="{43B23C0A-5390-4FFA-94F1-885962301C43}" destId="{E175858B-2E83-4BD7-8CF8-36C3A42543D6}" srcOrd="4" destOrd="0" parTransId="{D73D8B23-96EB-4882-9D87-9565E8E6617E}" sibTransId="{8D6B2889-E119-4EAD-AC97-ADE392D6376B}"/>
    <dgm:cxn modelId="{5CFD28F8-6EA3-4380-82EB-6E202D7CAE8B}" type="presOf" srcId="{88B649CE-C2B3-43EC-99DE-444D864295E1}" destId="{ECF64D1E-AF00-496A-BD98-BC80D1E1759E}" srcOrd="0" destOrd="0" presId="urn:microsoft.com/office/officeart/2005/8/layout/vList5"/>
    <dgm:cxn modelId="{FE2DD2F0-5290-4C41-8A1D-5B2F460C1E83}" type="presOf" srcId="{F3E428EE-C43F-4F14-BEB0-B29F99F1462F}" destId="{711BFC8A-6128-41BF-9FAE-1E45573D550E}" srcOrd="0" destOrd="0" presId="urn:microsoft.com/office/officeart/2005/8/layout/vList5"/>
    <dgm:cxn modelId="{ED41A936-215D-4FDB-B8F8-BC714F470E87}" type="presParOf" srcId="{8F30C80B-52D0-4B5C-8817-793E04A0E12E}" destId="{97E1ECEC-39EB-42BD-AC93-2350533D053C}" srcOrd="0" destOrd="0" presId="urn:microsoft.com/office/officeart/2005/8/layout/vList5"/>
    <dgm:cxn modelId="{4FAAE4E1-44F4-463B-A6F6-583771AD1372}" type="presParOf" srcId="{97E1ECEC-39EB-42BD-AC93-2350533D053C}" destId="{ECF64D1E-AF00-496A-BD98-BC80D1E1759E}" srcOrd="0" destOrd="0" presId="urn:microsoft.com/office/officeart/2005/8/layout/vList5"/>
    <dgm:cxn modelId="{E9C1871F-742C-41DE-86C4-009092DD824F}" type="presParOf" srcId="{8F30C80B-52D0-4B5C-8817-793E04A0E12E}" destId="{510E6D2D-CE92-435A-B419-DFC6AED6347C}" srcOrd="1" destOrd="0" presId="urn:microsoft.com/office/officeart/2005/8/layout/vList5"/>
    <dgm:cxn modelId="{E02842B5-3CED-4AA7-84C7-64EFDABA2E0C}" type="presParOf" srcId="{8F30C80B-52D0-4B5C-8817-793E04A0E12E}" destId="{7EC19116-C1DA-4FA0-B4C1-B04FB497E00E}" srcOrd="2" destOrd="0" presId="urn:microsoft.com/office/officeart/2005/8/layout/vList5"/>
    <dgm:cxn modelId="{6E4A8455-AADD-425A-848E-7687CBFAEE1E}" type="presParOf" srcId="{7EC19116-C1DA-4FA0-B4C1-B04FB497E00E}" destId="{6FDC6E20-A6F7-4A50-A497-E8C29B7F2A98}" srcOrd="0" destOrd="0" presId="urn:microsoft.com/office/officeart/2005/8/layout/vList5"/>
    <dgm:cxn modelId="{9A9C57A7-6CCE-4A79-9547-D726EDBE9B88}" type="presParOf" srcId="{8F30C80B-52D0-4B5C-8817-793E04A0E12E}" destId="{A9526595-7E55-46DF-B59E-D45BF6F5152A}" srcOrd="3" destOrd="0" presId="urn:microsoft.com/office/officeart/2005/8/layout/vList5"/>
    <dgm:cxn modelId="{F91FBF51-B241-4126-92CC-28D08500A649}" type="presParOf" srcId="{8F30C80B-52D0-4B5C-8817-793E04A0E12E}" destId="{CCC4767D-7EBD-4245-A186-4053FDC1C58B}" srcOrd="4" destOrd="0" presId="urn:microsoft.com/office/officeart/2005/8/layout/vList5"/>
    <dgm:cxn modelId="{2199B962-DAD5-4576-B614-562C2BE3C3DF}" type="presParOf" srcId="{CCC4767D-7EBD-4245-A186-4053FDC1C58B}" destId="{3639242F-53AA-4F31-A8EF-714516244960}" srcOrd="0" destOrd="0" presId="urn:microsoft.com/office/officeart/2005/8/layout/vList5"/>
    <dgm:cxn modelId="{D967F2F3-1A87-4F8F-AE83-A9E74F344745}" type="presParOf" srcId="{8F30C80B-52D0-4B5C-8817-793E04A0E12E}" destId="{90A8B744-E3C1-48D7-949F-0CA97C515EE0}" srcOrd="5" destOrd="0" presId="urn:microsoft.com/office/officeart/2005/8/layout/vList5"/>
    <dgm:cxn modelId="{BD826629-6B82-4971-8EBC-CF850E6C59DB}" type="presParOf" srcId="{8F30C80B-52D0-4B5C-8817-793E04A0E12E}" destId="{540ADBAC-B4F7-44E8-B493-E21CF1646ACC}" srcOrd="6" destOrd="0" presId="urn:microsoft.com/office/officeart/2005/8/layout/vList5"/>
    <dgm:cxn modelId="{DB3A852D-0F6B-4D02-89E3-A62C82FE3FC0}" type="presParOf" srcId="{540ADBAC-B4F7-44E8-B493-E21CF1646ACC}" destId="{711BFC8A-6128-41BF-9FAE-1E45573D550E}" srcOrd="0" destOrd="0" presId="urn:microsoft.com/office/officeart/2005/8/layout/vList5"/>
    <dgm:cxn modelId="{37DE8805-315C-4081-8C88-B126EC9DE76E}" type="presParOf" srcId="{8F30C80B-52D0-4B5C-8817-793E04A0E12E}" destId="{6C1CC77C-A4C6-4941-9042-E77AFDAC7943}" srcOrd="7" destOrd="0" presId="urn:microsoft.com/office/officeart/2005/8/layout/vList5"/>
    <dgm:cxn modelId="{15C1EEC5-454C-45B9-89EF-FAD2EB88EA7F}" type="presParOf" srcId="{8F30C80B-52D0-4B5C-8817-793E04A0E12E}" destId="{5FC762E6-988A-4337-B551-6F624A6D7308}" srcOrd="8" destOrd="0" presId="urn:microsoft.com/office/officeart/2005/8/layout/vList5"/>
    <dgm:cxn modelId="{7983F7B6-0383-4C8A-9B1E-613B784FA84B}" type="presParOf" srcId="{5FC762E6-988A-4337-B551-6F624A6D7308}" destId="{2DA7E544-DFD6-48D8-9F89-08C7353CABB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0202B7-9673-4333-B784-CC01C1DF45E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1C49742-2097-467C-B0C0-DB4DBB6745CC}">
      <dgm:prSet/>
      <dgm:spPr>
        <a:xfrm>
          <a:off x="0" y="61417"/>
          <a:ext cx="8553771" cy="675327"/>
        </a:xfrm>
        <a:prstGeom prst="roundRect">
          <a:avLst/>
        </a:prstGeom>
        <a:solidFill>
          <a:srgbClr val="CCAF0A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ru-RU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диагностика нарушений в здоровье и развитии детей</a:t>
          </a:r>
          <a:endParaRPr lang="ru-RU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BEEAF2BA-6F17-42AF-964D-1695C4D1BA42}" type="parTrans" cxnId="{AC2A66AD-6333-461F-853B-EC6EDF1F1F18}">
      <dgm:prSet/>
      <dgm:spPr/>
      <dgm:t>
        <a:bodyPr/>
        <a:lstStyle/>
        <a:p>
          <a:endParaRPr lang="ru-RU"/>
        </a:p>
      </dgm:t>
    </dgm:pt>
    <dgm:pt modelId="{CF2F5AB1-9A71-4482-8743-63175C6F9439}" type="sibTrans" cxnId="{AC2A66AD-6333-461F-853B-EC6EDF1F1F18}">
      <dgm:prSet/>
      <dgm:spPr/>
      <dgm:t>
        <a:bodyPr/>
        <a:lstStyle/>
        <a:p>
          <a:endParaRPr lang="ru-RU"/>
        </a:p>
      </dgm:t>
    </dgm:pt>
    <dgm:pt modelId="{452F95BA-8752-4D24-9751-28F716F9615B}">
      <dgm:prSet/>
      <dgm:spPr>
        <a:xfrm>
          <a:off x="0" y="785704"/>
          <a:ext cx="8553771" cy="675327"/>
        </a:xfrm>
        <a:prstGeom prst="roundRect">
          <a:avLst/>
        </a:prstGeom>
        <a:solidFill>
          <a:srgbClr val="CCAF0A">
            <a:hueOff val="2374323"/>
            <a:satOff val="-15544"/>
            <a:lumOff val="3411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ru-RU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мониторинг состояния здоровья и развития </a:t>
          </a:r>
          <a:endParaRPr lang="ru-RU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9B3B635F-6066-4312-BCFD-BD6C8BFFD54A}" type="parTrans" cxnId="{959BFAD3-D46E-4DC3-860B-977150413813}">
      <dgm:prSet/>
      <dgm:spPr/>
      <dgm:t>
        <a:bodyPr/>
        <a:lstStyle/>
        <a:p>
          <a:endParaRPr lang="ru-RU"/>
        </a:p>
      </dgm:t>
    </dgm:pt>
    <dgm:pt modelId="{D7E671DB-6146-497D-AF73-F01A3953DB95}" type="sibTrans" cxnId="{959BFAD3-D46E-4DC3-860B-977150413813}">
      <dgm:prSet/>
      <dgm:spPr/>
      <dgm:t>
        <a:bodyPr/>
        <a:lstStyle/>
        <a:p>
          <a:endParaRPr lang="ru-RU"/>
        </a:p>
      </dgm:t>
    </dgm:pt>
    <dgm:pt modelId="{B41D8A4F-37F7-478B-B004-5D18637FF45E}">
      <dgm:prSet/>
      <dgm:spPr>
        <a:xfrm>
          <a:off x="0" y="1509992"/>
          <a:ext cx="8553771" cy="675327"/>
        </a:xfrm>
        <a:prstGeom prst="roundRect">
          <a:avLst/>
        </a:prstGeom>
        <a:solidFill>
          <a:srgbClr val="CCAF0A">
            <a:hueOff val="4748646"/>
            <a:satOff val="-31088"/>
            <a:lumOff val="6822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ru-RU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учет анатомо-физиологических особенностей каждого ребенка в оздоровительно – развивающем процессе</a:t>
          </a:r>
          <a:endParaRPr lang="ru-RU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569CC8E7-F5E1-43D8-BDDE-1E8413070CA5}" type="parTrans" cxnId="{BEDE5561-23D9-41B5-96FB-BF3BF4C8EBD8}">
      <dgm:prSet/>
      <dgm:spPr/>
      <dgm:t>
        <a:bodyPr/>
        <a:lstStyle/>
        <a:p>
          <a:endParaRPr lang="ru-RU"/>
        </a:p>
      </dgm:t>
    </dgm:pt>
    <dgm:pt modelId="{B5EA9B5C-8E03-4719-9865-0E9DBCDB0EE7}" type="sibTrans" cxnId="{BEDE5561-23D9-41B5-96FB-BF3BF4C8EBD8}">
      <dgm:prSet/>
      <dgm:spPr/>
      <dgm:t>
        <a:bodyPr/>
        <a:lstStyle/>
        <a:p>
          <a:endParaRPr lang="ru-RU"/>
        </a:p>
      </dgm:t>
    </dgm:pt>
    <dgm:pt modelId="{A635805A-330B-491E-8B40-52D9B6145C90}">
      <dgm:prSet/>
      <dgm:spPr>
        <a:xfrm>
          <a:off x="0" y="2234279"/>
          <a:ext cx="8553771" cy="675327"/>
        </a:xfrm>
        <a:prstGeom prst="roundRect">
          <a:avLst/>
        </a:prstGeom>
        <a:solidFill>
          <a:srgbClr val="CCAF0A">
            <a:hueOff val="7122968"/>
            <a:satOff val="-46633"/>
            <a:lumOff val="10234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ru-RU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тесное сотрудничество и слаженность в работе с психолого-педагогическим коллективом, родителями</a:t>
          </a:r>
          <a:endParaRPr lang="ru-RU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0E334DF5-9C72-417B-A196-53268E42F77D}" type="parTrans" cxnId="{498FFF21-5110-4923-AF90-CF86D60E4D79}">
      <dgm:prSet/>
      <dgm:spPr/>
      <dgm:t>
        <a:bodyPr/>
        <a:lstStyle/>
        <a:p>
          <a:endParaRPr lang="ru-RU"/>
        </a:p>
      </dgm:t>
    </dgm:pt>
    <dgm:pt modelId="{BC8A160F-D8B0-48C9-BFE4-DCFF53879F6A}" type="sibTrans" cxnId="{498FFF21-5110-4923-AF90-CF86D60E4D79}">
      <dgm:prSet/>
      <dgm:spPr/>
      <dgm:t>
        <a:bodyPr/>
        <a:lstStyle/>
        <a:p>
          <a:endParaRPr lang="ru-RU"/>
        </a:p>
      </dgm:t>
    </dgm:pt>
    <dgm:pt modelId="{C4D95E3D-FCB0-42D5-8A3D-B46AF570C302}">
      <dgm:prSet/>
      <dgm:spPr>
        <a:xfrm>
          <a:off x="0" y="2958567"/>
          <a:ext cx="8553771" cy="675327"/>
        </a:xfrm>
        <a:prstGeom prst="roundRect">
          <a:avLst/>
        </a:prstGeom>
        <a:solidFill>
          <a:srgbClr val="CCAF0A">
            <a:hueOff val="9497292"/>
            <a:satOff val="-62177"/>
            <a:lumOff val="13645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ru-RU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своевременная и квалифицированная помощь различных специалистов на разных этапах пребывания ребенка</a:t>
          </a:r>
          <a:endParaRPr lang="ru-RU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C536D83D-672C-49C8-A8AD-262BEE16CBA9}" type="parTrans" cxnId="{4CCE8EDC-6D79-4BCC-93CA-C590BD6AFC77}">
      <dgm:prSet/>
      <dgm:spPr/>
      <dgm:t>
        <a:bodyPr/>
        <a:lstStyle/>
        <a:p>
          <a:endParaRPr lang="ru-RU"/>
        </a:p>
      </dgm:t>
    </dgm:pt>
    <dgm:pt modelId="{07F4F40E-B664-4AA5-81B1-4F4A8940B36B}" type="sibTrans" cxnId="{4CCE8EDC-6D79-4BCC-93CA-C590BD6AFC77}">
      <dgm:prSet/>
      <dgm:spPr/>
      <dgm:t>
        <a:bodyPr/>
        <a:lstStyle/>
        <a:p>
          <a:endParaRPr lang="ru-RU"/>
        </a:p>
      </dgm:t>
    </dgm:pt>
    <dgm:pt modelId="{A701A06B-1160-462C-A638-EA3F7D1ACEF5}">
      <dgm:prSet/>
      <dgm:spPr>
        <a:xfrm>
          <a:off x="0" y="3682855"/>
          <a:ext cx="8553771" cy="675327"/>
        </a:xfrm>
        <a:prstGeom prst="roundRect">
          <a:avLst/>
        </a:prstGeom>
        <a:solidFill>
          <a:srgbClr val="CCAF0A">
            <a:hueOff val="11871614"/>
            <a:satOff val="-77721"/>
            <a:lumOff val="17056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ru-RU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организация здоровье сберегающей  среды с учетом индивидуальных особенностей  здоровья и развития ребенка.</a:t>
          </a:r>
          <a:endParaRPr lang="ru-RU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B7074743-6D90-48E6-B004-0C80295878CE}" type="parTrans" cxnId="{DC85BC95-3118-495E-9B5A-FC7533D74141}">
      <dgm:prSet/>
      <dgm:spPr/>
      <dgm:t>
        <a:bodyPr/>
        <a:lstStyle/>
        <a:p>
          <a:endParaRPr lang="ru-RU"/>
        </a:p>
      </dgm:t>
    </dgm:pt>
    <dgm:pt modelId="{C62EB8B6-C8B4-41BC-88D0-545E2C557587}" type="sibTrans" cxnId="{DC85BC95-3118-495E-9B5A-FC7533D74141}">
      <dgm:prSet/>
      <dgm:spPr/>
      <dgm:t>
        <a:bodyPr/>
        <a:lstStyle/>
        <a:p>
          <a:endParaRPr lang="ru-RU"/>
        </a:p>
      </dgm:t>
    </dgm:pt>
    <dgm:pt modelId="{4B242B12-6EA2-4147-8D43-ED17DBCCCE3D}" type="pres">
      <dgm:prSet presAssocID="{480202B7-9673-4333-B784-CC01C1DF45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0E7E2B-AFB5-484D-932B-2B3792BB9D54}" type="pres">
      <dgm:prSet presAssocID="{51C49742-2097-467C-B0C0-DB4DBB6745CC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30B31-00E0-4F13-BB2A-B45DFD3EF128}" type="pres">
      <dgm:prSet presAssocID="{CF2F5AB1-9A71-4482-8743-63175C6F9439}" presName="spacer" presStyleCnt="0"/>
      <dgm:spPr/>
    </dgm:pt>
    <dgm:pt modelId="{D9BFBD91-9997-482D-83CA-6DB729E650FB}" type="pres">
      <dgm:prSet presAssocID="{452F95BA-8752-4D24-9751-28F716F9615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B0FA5-AEEB-405F-B40B-4FDD75C45A55}" type="pres">
      <dgm:prSet presAssocID="{D7E671DB-6146-497D-AF73-F01A3953DB95}" presName="spacer" presStyleCnt="0"/>
      <dgm:spPr/>
    </dgm:pt>
    <dgm:pt modelId="{76E0EE3E-D8D8-4B47-96D2-B344801899D1}" type="pres">
      <dgm:prSet presAssocID="{B41D8A4F-37F7-478B-B004-5D18637FF45E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DF18DD-F62D-4677-8541-31762768E4B0}" type="pres">
      <dgm:prSet presAssocID="{B5EA9B5C-8E03-4719-9865-0E9DBCDB0EE7}" presName="spacer" presStyleCnt="0"/>
      <dgm:spPr/>
    </dgm:pt>
    <dgm:pt modelId="{B0E32950-8D96-4BE0-AF0B-87423CA9ECA8}" type="pres">
      <dgm:prSet presAssocID="{A635805A-330B-491E-8B40-52D9B6145C90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CB9C0B-7A9A-4357-9CA2-BB0CAC993920}" type="pres">
      <dgm:prSet presAssocID="{BC8A160F-D8B0-48C9-BFE4-DCFF53879F6A}" presName="spacer" presStyleCnt="0"/>
      <dgm:spPr/>
    </dgm:pt>
    <dgm:pt modelId="{22EDE248-7D0D-49FC-AE07-76BF02734135}" type="pres">
      <dgm:prSet presAssocID="{C4D95E3D-FCB0-42D5-8A3D-B46AF570C302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88228-1159-4345-B75E-0A39CEAF72A9}" type="pres">
      <dgm:prSet presAssocID="{07F4F40E-B664-4AA5-81B1-4F4A8940B36B}" presName="spacer" presStyleCnt="0"/>
      <dgm:spPr/>
    </dgm:pt>
    <dgm:pt modelId="{D89C45CE-48DA-4FE1-A70A-09EE2B8E118C}" type="pres">
      <dgm:prSet presAssocID="{A701A06B-1160-462C-A638-EA3F7D1ACEF5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4FED71-465C-45A8-AD60-6D5EC0A62FC9}" type="presOf" srcId="{480202B7-9673-4333-B784-CC01C1DF45EE}" destId="{4B242B12-6EA2-4147-8D43-ED17DBCCCE3D}" srcOrd="0" destOrd="0" presId="urn:microsoft.com/office/officeart/2005/8/layout/vList2"/>
    <dgm:cxn modelId="{E6C87006-E0C1-4569-8672-17813622473E}" type="presOf" srcId="{51C49742-2097-467C-B0C0-DB4DBB6745CC}" destId="{410E7E2B-AFB5-484D-932B-2B3792BB9D54}" srcOrd="0" destOrd="0" presId="urn:microsoft.com/office/officeart/2005/8/layout/vList2"/>
    <dgm:cxn modelId="{AC2A66AD-6333-461F-853B-EC6EDF1F1F18}" srcId="{480202B7-9673-4333-B784-CC01C1DF45EE}" destId="{51C49742-2097-467C-B0C0-DB4DBB6745CC}" srcOrd="0" destOrd="0" parTransId="{BEEAF2BA-6F17-42AF-964D-1695C4D1BA42}" sibTransId="{CF2F5AB1-9A71-4482-8743-63175C6F9439}"/>
    <dgm:cxn modelId="{36E79C2F-AA92-4B31-BD68-03DCC9ADB8AE}" type="presOf" srcId="{C4D95E3D-FCB0-42D5-8A3D-B46AF570C302}" destId="{22EDE248-7D0D-49FC-AE07-76BF02734135}" srcOrd="0" destOrd="0" presId="urn:microsoft.com/office/officeart/2005/8/layout/vList2"/>
    <dgm:cxn modelId="{BEDE5561-23D9-41B5-96FB-BF3BF4C8EBD8}" srcId="{480202B7-9673-4333-B784-CC01C1DF45EE}" destId="{B41D8A4F-37F7-478B-B004-5D18637FF45E}" srcOrd="2" destOrd="0" parTransId="{569CC8E7-F5E1-43D8-BDDE-1E8413070CA5}" sibTransId="{B5EA9B5C-8E03-4719-9865-0E9DBCDB0EE7}"/>
    <dgm:cxn modelId="{1DA35D90-24EE-422C-9090-E910AFC99958}" type="presOf" srcId="{452F95BA-8752-4D24-9751-28F716F9615B}" destId="{D9BFBD91-9997-482D-83CA-6DB729E650FB}" srcOrd="0" destOrd="0" presId="urn:microsoft.com/office/officeart/2005/8/layout/vList2"/>
    <dgm:cxn modelId="{DC85BC95-3118-495E-9B5A-FC7533D74141}" srcId="{480202B7-9673-4333-B784-CC01C1DF45EE}" destId="{A701A06B-1160-462C-A638-EA3F7D1ACEF5}" srcOrd="5" destOrd="0" parTransId="{B7074743-6D90-48E6-B004-0C80295878CE}" sibTransId="{C62EB8B6-C8B4-41BC-88D0-545E2C557587}"/>
    <dgm:cxn modelId="{C85DA525-0333-4954-9F9D-2FB62B43D6B0}" type="presOf" srcId="{B41D8A4F-37F7-478B-B004-5D18637FF45E}" destId="{76E0EE3E-D8D8-4B47-96D2-B344801899D1}" srcOrd="0" destOrd="0" presId="urn:microsoft.com/office/officeart/2005/8/layout/vList2"/>
    <dgm:cxn modelId="{498FFF21-5110-4923-AF90-CF86D60E4D79}" srcId="{480202B7-9673-4333-B784-CC01C1DF45EE}" destId="{A635805A-330B-491E-8B40-52D9B6145C90}" srcOrd="3" destOrd="0" parTransId="{0E334DF5-9C72-417B-A196-53268E42F77D}" sibTransId="{BC8A160F-D8B0-48C9-BFE4-DCFF53879F6A}"/>
    <dgm:cxn modelId="{959BFAD3-D46E-4DC3-860B-977150413813}" srcId="{480202B7-9673-4333-B784-CC01C1DF45EE}" destId="{452F95BA-8752-4D24-9751-28F716F9615B}" srcOrd="1" destOrd="0" parTransId="{9B3B635F-6066-4312-BCFD-BD6C8BFFD54A}" sibTransId="{D7E671DB-6146-497D-AF73-F01A3953DB95}"/>
    <dgm:cxn modelId="{35125857-F545-4A1B-AC4C-8EF5EAC29C7B}" type="presOf" srcId="{A701A06B-1160-462C-A638-EA3F7D1ACEF5}" destId="{D89C45CE-48DA-4FE1-A70A-09EE2B8E118C}" srcOrd="0" destOrd="0" presId="urn:microsoft.com/office/officeart/2005/8/layout/vList2"/>
    <dgm:cxn modelId="{239BF3A7-79C1-4EA4-8904-D2F789012BA6}" type="presOf" srcId="{A635805A-330B-491E-8B40-52D9B6145C90}" destId="{B0E32950-8D96-4BE0-AF0B-87423CA9ECA8}" srcOrd="0" destOrd="0" presId="urn:microsoft.com/office/officeart/2005/8/layout/vList2"/>
    <dgm:cxn modelId="{4CCE8EDC-6D79-4BCC-93CA-C590BD6AFC77}" srcId="{480202B7-9673-4333-B784-CC01C1DF45EE}" destId="{C4D95E3D-FCB0-42D5-8A3D-B46AF570C302}" srcOrd="4" destOrd="0" parTransId="{C536D83D-672C-49C8-A8AD-262BEE16CBA9}" sibTransId="{07F4F40E-B664-4AA5-81B1-4F4A8940B36B}"/>
    <dgm:cxn modelId="{10952769-F229-4F76-8932-B8B4224D4FA7}" type="presParOf" srcId="{4B242B12-6EA2-4147-8D43-ED17DBCCCE3D}" destId="{410E7E2B-AFB5-484D-932B-2B3792BB9D54}" srcOrd="0" destOrd="0" presId="urn:microsoft.com/office/officeart/2005/8/layout/vList2"/>
    <dgm:cxn modelId="{07008C5F-0BCD-4E9A-87CE-66389404E327}" type="presParOf" srcId="{4B242B12-6EA2-4147-8D43-ED17DBCCCE3D}" destId="{45C30B31-00E0-4F13-BB2A-B45DFD3EF128}" srcOrd="1" destOrd="0" presId="urn:microsoft.com/office/officeart/2005/8/layout/vList2"/>
    <dgm:cxn modelId="{D5AE13F1-CCF7-4D61-8E65-8CEF74A8B2A0}" type="presParOf" srcId="{4B242B12-6EA2-4147-8D43-ED17DBCCCE3D}" destId="{D9BFBD91-9997-482D-83CA-6DB729E650FB}" srcOrd="2" destOrd="0" presId="urn:microsoft.com/office/officeart/2005/8/layout/vList2"/>
    <dgm:cxn modelId="{B8B1CF94-4105-4B1F-AD96-D830F710AFCF}" type="presParOf" srcId="{4B242B12-6EA2-4147-8D43-ED17DBCCCE3D}" destId="{6E6B0FA5-AEEB-405F-B40B-4FDD75C45A55}" srcOrd="3" destOrd="0" presId="urn:microsoft.com/office/officeart/2005/8/layout/vList2"/>
    <dgm:cxn modelId="{CA758D84-D30F-45C4-8309-89FEBA552B4F}" type="presParOf" srcId="{4B242B12-6EA2-4147-8D43-ED17DBCCCE3D}" destId="{76E0EE3E-D8D8-4B47-96D2-B344801899D1}" srcOrd="4" destOrd="0" presId="urn:microsoft.com/office/officeart/2005/8/layout/vList2"/>
    <dgm:cxn modelId="{DD0EDD82-CDB4-4829-81C4-7C739A05CCCC}" type="presParOf" srcId="{4B242B12-6EA2-4147-8D43-ED17DBCCCE3D}" destId="{A8DF18DD-F62D-4677-8541-31762768E4B0}" srcOrd="5" destOrd="0" presId="urn:microsoft.com/office/officeart/2005/8/layout/vList2"/>
    <dgm:cxn modelId="{742D265B-545D-48D1-AC0B-79B62EE4B7F8}" type="presParOf" srcId="{4B242B12-6EA2-4147-8D43-ED17DBCCCE3D}" destId="{B0E32950-8D96-4BE0-AF0B-87423CA9ECA8}" srcOrd="6" destOrd="0" presId="urn:microsoft.com/office/officeart/2005/8/layout/vList2"/>
    <dgm:cxn modelId="{C95675B6-06EB-47D2-811A-9C81CE1FB8CA}" type="presParOf" srcId="{4B242B12-6EA2-4147-8D43-ED17DBCCCE3D}" destId="{53CB9C0B-7A9A-4357-9CA2-BB0CAC993920}" srcOrd="7" destOrd="0" presId="urn:microsoft.com/office/officeart/2005/8/layout/vList2"/>
    <dgm:cxn modelId="{8AD262AB-CCF0-495A-9B30-0B558806CDAE}" type="presParOf" srcId="{4B242B12-6EA2-4147-8D43-ED17DBCCCE3D}" destId="{22EDE248-7D0D-49FC-AE07-76BF02734135}" srcOrd="8" destOrd="0" presId="urn:microsoft.com/office/officeart/2005/8/layout/vList2"/>
    <dgm:cxn modelId="{00538CCC-2AEF-4BE6-9D80-B722F568BF4E}" type="presParOf" srcId="{4B242B12-6EA2-4147-8D43-ED17DBCCCE3D}" destId="{76C88228-1159-4345-B75E-0A39CEAF72A9}" srcOrd="9" destOrd="0" presId="urn:microsoft.com/office/officeart/2005/8/layout/vList2"/>
    <dgm:cxn modelId="{EA9D3344-29DF-4321-9A62-9C7B7BB765E4}" type="presParOf" srcId="{4B242B12-6EA2-4147-8D43-ED17DBCCCE3D}" destId="{D89C45CE-48DA-4FE1-A70A-09EE2B8E118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F64D1E-AF00-496A-BD98-BC80D1E1759E}">
      <dsp:nvSpPr>
        <dsp:cNvPr id="0" name=""/>
        <dsp:cNvSpPr/>
      </dsp:nvSpPr>
      <dsp:spPr>
        <a:xfrm>
          <a:off x="8104" y="0"/>
          <a:ext cx="8297695" cy="977205"/>
        </a:xfrm>
        <a:prstGeom prst="roundRect">
          <a:avLst/>
        </a:prstGeom>
        <a:solidFill>
          <a:srgbClr val="9E927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создание комфортных условий для пребывания каждого ребенка в санатории</a:t>
          </a:r>
          <a:endParaRPr lang="ru-RU" sz="2000" b="1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8104" y="0"/>
        <a:ext cx="8297695" cy="977205"/>
      </dsp:txXfrm>
    </dsp:sp>
    <dsp:sp modelId="{6FDC6E20-A6F7-4A50-A497-E8C29B7F2A98}">
      <dsp:nvSpPr>
        <dsp:cNvPr id="0" name=""/>
        <dsp:cNvSpPr/>
      </dsp:nvSpPr>
      <dsp:spPr>
        <a:xfrm>
          <a:off x="8104" y="1036712"/>
          <a:ext cx="8297695" cy="932009"/>
        </a:xfrm>
        <a:prstGeom prst="roundRect">
          <a:avLst/>
        </a:prstGeom>
        <a:solidFill>
          <a:srgbClr val="9E9273">
            <a:hueOff val="2591209"/>
            <a:satOff val="-2992"/>
            <a:lumOff val="-294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укрепление  физического и психического  здоровья детей</a:t>
          </a:r>
          <a:endParaRPr lang="ru-RU" sz="2000" b="1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8104" y="1036712"/>
        <a:ext cx="8297695" cy="932009"/>
      </dsp:txXfrm>
    </dsp:sp>
    <dsp:sp modelId="{3639242F-53AA-4F31-A8EF-714516244960}">
      <dsp:nvSpPr>
        <dsp:cNvPr id="0" name=""/>
        <dsp:cNvSpPr/>
      </dsp:nvSpPr>
      <dsp:spPr>
        <a:xfrm>
          <a:off x="3932" y="1990464"/>
          <a:ext cx="8289592" cy="1044603"/>
        </a:xfrm>
        <a:prstGeom prst="roundRect">
          <a:avLst/>
        </a:prstGeom>
        <a:solidFill>
          <a:srgbClr val="9E9273">
            <a:hueOff val="5182418"/>
            <a:satOff val="-5985"/>
            <a:lumOff val="-588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организация здоровье сберегающей  среды  с учетом  индивидуальных  особенностей  здоровья и развития  ребенка</a:t>
          </a:r>
          <a:endParaRPr lang="ru-RU" sz="2000" b="1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3932" y="1990464"/>
        <a:ext cx="8289592" cy="1044603"/>
      </dsp:txXfrm>
    </dsp:sp>
    <dsp:sp modelId="{711BFC8A-6128-41BF-9FAE-1E45573D550E}">
      <dsp:nvSpPr>
        <dsp:cNvPr id="0" name=""/>
        <dsp:cNvSpPr/>
      </dsp:nvSpPr>
      <dsp:spPr>
        <a:xfrm>
          <a:off x="8104" y="3052941"/>
          <a:ext cx="8297695" cy="977205"/>
        </a:xfrm>
        <a:prstGeom prst="roundRect">
          <a:avLst/>
        </a:prstGeom>
        <a:solidFill>
          <a:srgbClr val="9E9273">
            <a:hueOff val="7773626"/>
            <a:satOff val="-8977"/>
            <a:lumOff val="-882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развитие свободы  творчества</a:t>
          </a:r>
          <a:endParaRPr lang="ru-RU" sz="2000" b="1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8104" y="3052941"/>
        <a:ext cx="8297695" cy="977205"/>
      </dsp:txXfrm>
    </dsp:sp>
    <dsp:sp modelId="{2DA7E544-DFD6-48D8-9F89-08C7353CABBD}">
      <dsp:nvSpPr>
        <dsp:cNvPr id="0" name=""/>
        <dsp:cNvSpPr/>
      </dsp:nvSpPr>
      <dsp:spPr>
        <a:xfrm>
          <a:off x="8104" y="4061045"/>
          <a:ext cx="8297695" cy="977205"/>
        </a:xfrm>
        <a:prstGeom prst="roundRect">
          <a:avLst/>
        </a:prstGeom>
        <a:solidFill>
          <a:srgbClr val="9E9273">
            <a:hueOff val="10364835"/>
            <a:satOff val="-11970"/>
            <a:lumOff val="-1176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использование  индивидуального  подхода  к каждому  ребенку  для  того, чтобы  лечебно-оздоровительный  процесс  проходил  как можно эффективнее.</a:t>
          </a:r>
          <a:endParaRPr lang="ru-RU" sz="2000" b="1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8104" y="4061045"/>
        <a:ext cx="8297695" cy="97720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0E7E2B-AFB5-484D-932B-2B3792BB9D54}">
      <dsp:nvSpPr>
        <dsp:cNvPr id="0" name=""/>
        <dsp:cNvSpPr/>
      </dsp:nvSpPr>
      <dsp:spPr>
        <a:xfrm>
          <a:off x="0" y="26849"/>
          <a:ext cx="8553771" cy="684449"/>
        </a:xfrm>
        <a:prstGeom prst="roundRect">
          <a:avLst/>
        </a:prstGeom>
        <a:solidFill>
          <a:srgbClr val="CCAF0A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диагностика нарушений в здоровье и развитии детей</a:t>
          </a:r>
          <a:endParaRPr lang="ru-RU" sz="18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0" y="26849"/>
        <a:ext cx="8553771" cy="684449"/>
      </dsp:txXfrm>
    </dsp:sp>
    <dsp:sp modelId="{D9BFBD91-9997-482D-83CA-6DB729E650FB}">
      <dsp:nvSpPr>
        <dsp:cNvPr id="0" name=""/>
        <dsp:cNvSpPr/>
      </dsp:nvSpPr>
      <dsp:spPr>
        <a:xfrm>
          <a:off x="0" y="763139"/>
          <a:ext cx="8553771" cy="684449"/>
        </a:xfrm>
        <a:prstGeom prst="roundRect">
          <a:avLst/>
        </a:prstGeom>
        <a:solidFill>
          <a:srgbClr val="CCAF0A">
            <a:hueOff val="2374323"/>
            <a:satOff val="-15544"/>
            <a:lumOff val="3411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мониторинг состояния здоровья и развития </a:t>
          </a:r>
          <a:endParaRPr lang="ru-RU" sz="18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0" y="763139"/>
        <a:ext cx="8553771" cy="684449"/>
      </dsp:txXfrm>
    </dsp:sp>
    <dsp:sp modelId="{76E0EE3E-D8D8-4B47-96D2-B344801899D1}">
      <dsp:nvSpPr>
        <dsp:cNvPr id="0" name=""/>
        <dsp:cNvSpPr/>
      </dsp:nvSpPr>
      <dsp:spPr>
        <a:xfrm>
          <a:off x="0" y="1499429"/>
          <a:ext cx="8553771" cy="684449"/>
        </a:xfrm>
        <a:prstGeom prst="roundRect">
          <a:avLst/>
        </a:prstGeom>
        <a:solidFill>
          <a:srgbClr val="CCAF0A">
            <a:hueOff val="4748646"/>
            <a:satOff val="-31088"/>
            <a:lumOff val="6822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учет анатомо-физиологических особенностей каждого ребенка в оздоровительно – развивающем процессе</a:t>
          </a:r>
          <a:endParaRPr lang="ru-RU" sz="18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0" y="1499429"/>
        <a:ext cx="8553771" cy="684449"/>
      </dsp:txXfrm>
    </dsp:sp>
    <dsp:sp modelId="{B0E32950-8D96-4BE0-AF0B-87423CA9ECA8}">
      <dsp:nvSpPr>
        <dsp:cNvPr id="0" name=""/>
        <dsp:cNvSpPr/>
      </dsp:nvSpPr>
      <dsp:spPr>
        <a:xfrm>
          <a:off x="0" y="2235719"/>
          <a:ext cx="8553771" cy="684449"/>
        </a:xfrm>
        <a:prstGeom prst="roundRect">
          <a:avLst/>
        </a:prstGeom>
        <a:solidFill>
          <a:srgbClr val="CCAF0A">
            <a:hueOff val="7122968"/>
            <a:satOff val="-46633"/>
            <a:lumOff val="10234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тесное сотрудничество и слаженность в работе с психолого-педагогическим коллективом, родителями</a:t>
          </a:r>
          <a:endParaRPr lang="ru-RU" sz="18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0" y="2235719"/>
        <a:ext cx="8553771" cy="684449"/>
      </dsp:txXfrm>
    </dsp:sp>
    <dsp:sp modelId="{22EDE248-7D0D-49FC-AE07-76BF02734135}">
      <dsp:nvSpPr>
        <dsp:cNvPr id="0" name=""/>
        <dsp:cNvSpPr/>
      </dsp:nvSpPr>
      <dsp:spPr>
        <a:xfrm>
          <a:off x="0" y="2972010"/>
          <a:ext cx="8553771" cy="684449"/>
        </a:xfrm>
        <a:prstGeom prst="roundRect">
          <a:avLst/>
        </a:prstGeom>
        <a:solidFill>
          <a:srgbClr val="CCAF0A">
            <a:hueOff val="9497292"/>
            <a:satOff val="-62177"/>
            <a:lumOff val="13645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своевременная и квалифицированная помощь различных специалистов на разных этапах пребывания ребенка</a:t>
          </a:r>
          <a:endParaRPr lang="ru-RU" sz="18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0" y="2972010"/>
        <a:ext cx="8553771" cy="684449"/>
      </dsp:txXfrm>
    </dsp:sp>
    <dsp:sp modelId="{D89C45CE-48DA-4FE1-A70A-09EE2B8E118C}">
      <dsp:nvSpPr>
        <dsp:cNvPr id="0" name=""/>
        <dsp:cNvSpPr/>
      </dsp:nvSpPr>
      <dsp:spPr>
        <a:xfrm>
          <a:off x="0" y="3708299"/>
          <a:ext cx="8553771" cy="684449"/>
        </a:xfrm>
        <a:prstGeom prst="roundRect">
          <a:avLst/>
        </a:prstGeom>
        <a:solidFill>
          <a:srgbClr val="CCAF0A">
            <a:hueOff val="11871614"/>
            <a:satOff val="-77721"/>
            <a:lumOff val="17056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организация здоровье сберегающей  среды с учетом индивидуальных особенностей  здоровья и развития ребенка.</a:t>
          </a:r>
          <a:endParaRPr lang="ru-RU" sz="18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0" y="3708299"/>
        <a:ext cx="8553771" cy="684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8521"/>
            <a:ext cx="8129786" cy="1686049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ДЕТСКИЙ БРОНХОЛЕГОЧНЫЙ</a:t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САНАТОРИЙ №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68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Департамента  здравоохранения</a:t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г. Москвы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2564904"/>
            <a:ext cx="66247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 дух в здоровом теле — вот краткое, но полное описание счастливого состояния в этом мире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Джон 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Локк</a:t>
            </a:r>
          </a:p>
        </p:txBody>
      </p:sp>
    </p:spTree>
    <p:extLst>
      <p:ext uri="{BB962C8B-B14F-4D97-AF65-F5344CB8AC3E}">
        <p14:creationId xmlns:p14="http://schemas.microsoft.com/office/powerpoint/2010/main" xmlns="" val="418342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ВРАЧИ САНАТОРИЯ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5" descr="DSC_954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340896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DSC_923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2304" y="1506394"/>
            <a:ext cx="3903415" cy="4994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9600" y="5445224"/>
            <a:ext cx="3458344" cy="157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отоларинголог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204839" y="6611730"/>
            <a:ext cx="3458344" cy="157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педиатр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70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4" descr="DSC_112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07864"/>
            <a:ext cx="2997997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одержимое 8" descr="IMG_0389.JPG"/>
          <p:cNvPicPr>
            <a:picLocks noChangeAspect="1"/>
          </p:cNvPicPr>
          <p:nvPr/>
        </p:nvPicPr>
        <p:blipFill>
          <a:blip r:embed="rId3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3528" y="1196752"/>
            <a:ext cx="4994845" cy="453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9632" y="5877272"/>
            <a:ext cx="3458344" cy="157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педиатр филиала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436096" y="5877272"/>
            <a:ext cx="3458344" cy="157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физиотерапевт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430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СТОМАТОЛОГИЧЕСКИЙ КАБИНЕТ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фото санатория\21.12.12. Детский санаторий №68 (2)\DSC_12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15886" y="1600200"/>
            <a:ext cx="7112227" cy="4525963"/>
          </a:xfrm>
        </p:spPr>
      </p:pic>
    </p:spTree>
    <p:extLst>
      <p:ext uri="{BB962C8B-B14F-4D97-AF65-F5344CB8AC3E}">
        <p14:creationId xmlns:p14="http://schemas.microsoft.com/office/powerpoint/2010/main" xmlns="" val="72424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НОЗОЛОГИЧЕСКИЕ ФОРМЫ ДЕТЕЙ ПОСТУПАЮЩИХ НА </a:t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САНАТОРНО-КУРОТНОЕ ЛЕЧЕНИЕ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5234400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13881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СОПУСТВУЮЩИХ ЗАБОЛЕВАНИЙ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35981955"/>
              </p:ext>
            </p:extLst>
          </p:nvPr>
        </p:nvGraphicFramePr>
        <p:xfrm>
          <a:off x="457200" y="1600200"/>
          <a:ext cx="8435280" cy="50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0006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ЛЕЧЕНИЯ ДЕТЕЙ В САНАТОРИИ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20735357"/>
              </p:ext>
            </p:extLst>
          </p:nvPr>
        </p:nvGraphicFramePr>
        <p:xfrm>
          <a:off x="251520" y="1484785"/>
          <a:ext cx="4032448" cy="2304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7270847"/>
              </p:ext>
            </p:extLst>
          </p:nvPr>
        </p:nvGraphicFramePr>
        <p:xfrm>
          <a:off x="2411760" y="2636912"/>
          <a:ext cx="374441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82244845"/>
              </p:ext>
            </p:extLst>
          </p:nvPr>
        </p:nvGraphicFramePr>
        <p:xfrm>
          <a:off x="4499992" y="400506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44960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КЛИНИКО-ДИАГНОСТИЧЕСКАЯ БАЗА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лаборатория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ОАК</a:t>
            </a:r>
          </a:p>
          <a:p>
            <a:pPr marL="0" lvl="0" indent="0" algn="ctr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ОАМ</a:t>
            </a:r>
          </a:p>
          <a:p>
            <a:pPr marL="0" lvl="0" indent="0" algn="ctr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Проба Нечипоренко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функциональной </a:t>
            </a: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ЭКГ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ФВД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38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ФУНКЦИИ ВНЕШНЕГО ДЫХАНИЯ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C:\Users\Кораблев\Desktop\156_1505\IMG_31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4586" y="1600200"/>
            <a:ext cx="6334828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793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ЭКГ ОБСЛЕДОВАНИЕ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C:\Users\Кораблев\Desktop\156_1505\IMG_3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1663" y="1600200"/>
            <a:ext cx="6320674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6972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САНАТОРНОЕ ЛЕЧЕНИЕ</a:t>
            </a:r>
            <a:endParaRPr lang="ru-RU" b="1" u="sng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5988" y="1778938"/>
            <a:ext cx="2895600" cy="9906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МЕДИКАМЕНТОЗНОЕ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88024" y="1762934"/>
            <a:ext cx="3276600" cy="9906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НЕМЕД</a:t>
            </a:r>
            <a:r>
              <a:rPr kumimoji="0" lang="ru-RU" sz="1800" b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ИК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АМЕНТОЗНОЕ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068960"/>
            <a:ext cx="8136904" cy="333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9100" lvl="0" indent="-38258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EA0B0"/>
              </a:buClr>
              <a:buSzPct val="80000"/>
              <a:defRPr/>
            </a:pPr>
            <a:endParaRPr lang="ru-RU" sz="900" dirty="0">
              <a:solidFill>
                <a:srgbClr val="FFFFFF"/>
              </a:solidFill>
              <a:latin typeface="Arial"/>
              <a:cs typeface="Arial" charset="0"/>
            </a:endParaRPr>
          </a:p>
          <a:p>
            <a:pPr marL="322262" lvl="0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физиотерапевтическое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лечение природными факторами</a:t>
            </a:r>
          </a:p>
          <a:p>
            <a:pPr marL="419100" lvl="0" indent="-38258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100000"/>
              <a:buFont typeface="Arial" charset="0"/>
              <a:buChar char="•"/>
              <a:defRPr/>
            </a:pPr>
            <a:endParaRPr lang="ru-RU" sz="105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2262" lvl="0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ЛФК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индивидуальным программам,  терренкуры</a:t>
            </a:r>
          </a:p>
          <a:p>
            <a:pPr marL="419100" lvl="0" indent="-38258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100000"/>
              <a:buFont typeface="Arial" charset="0"/>
              <a:buChar char="•"/>
              <a:defRPr/>
            </a:pPr>
            <a:endParaRPr lang="ru-RU" sz="105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2262" lvl="0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9100" lvl="0" indent="-38258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100000"/>
              <a:buFont typeface="Arial" charset="0"/>
              <a:buChar char="•"/>
              <a:defRPr/>
            </a:pPr>
            <a:endParaRPr lang="ru-RU" sz="105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2262" lvl="0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закаливающие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процедуры и систематические занятия физкультурой- недлительное, но частое пребывание на свежем воздухе; сон с открытой форточкой , облегчение одежды</a:t>
            </a:r>
          </a:p>
          <a:p>
            <a:pPr marL="419100" lvl="0" indent="-38258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100000"/>
              <a:buFont typeface="Arial" charset="0"/>
              <a:buChar char="•"/>
              <a:defRPr/>
            </a:pPr>
            <a:endParaRPr lang="ru-RU" sz="105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2262" lvl="0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диетическое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питание, обогащенное витаминами и с исключением продуктов, вызывающих аллергические  проявления</a:t>
            </a:r>
          </a:p>
          <a:p>
            <a:pPr marL="419100" lvl="0" indent="-38258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100000"/>
              <a:buFont typeface="Arial" charset="0"/>
              <a:buChar char="•"/>
              <a:defRPr/>
            </a:pPr>
            <a:endParaRPr lang="ru-RU" sz="105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2262" lvl="0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климатотерапия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940152" y="1196752"/>
            <a:ext cx="576064" cy="432048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2339752" y="1196752"/>
            <a:ext cx="648072" cy="432048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2088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Расположение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84212"/>
            <a:ext cx="4608512" cy="2532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Лесной массив площадью  более 3 га. 17 км. от МКАД в Ярославском направлении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Московская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Пушкинский район, г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Пушкино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Пушкинское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поле, 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д.2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</a:b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endParaRPr lang="ru-RU" sz="2000" b="1" dirty="0">
              <a:solidFill>
                <a:schemeClr val="accent3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endParaRPr lang="ru-RU" sz="2000" b="1" dirty="0">
              <a:solidFill>
                <a:schemeClr val="accent3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endParaRPr lang="ru-RU" sz="2000" b="1" dirty="0">
              <a:solidFill>
                <a:schemeClr val="accent3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076056" y="4149080"/>
            <a:ext cx="3312368" cy="2548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площадью 2 га.  расположен по адресу: Московская область,    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Королев, ул. Марины Цветаевой,д.5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" descr="E:\презентация\пед. часть\гусева\Изображение 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48064" y="1184212"/>
            <a:ext cx="2991182" cy="2798002"/>
          </a:xfrm>
          <a:prstGeom prst="rect">
            <a:avLst/>
          </a:prstGeom>
        </p:spPr>
      </p:pic>
      <p:pic>
        <p:nvPicPr>
          <p:cNvPr id="6" name="Picture 3" descr="E:\презентация\пед. часть\гусева\Изображение 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82214"/>
            <a:ext cx="3810000" cy="238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8714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САНАТОРНОГО ЛЕЧЕНИЯ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683568" y="1988840"/>
            <a:ext cx="4968552" cy="1080120"/>
          </a:xfrm>
          <a:prstGeom prst="flowChartAlternateProcess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УТОЧНЕНИЕ ПРИЧИН И ПРОВОЦИРУЮЩИХ ФАКТОРОВ ЧАСТЫХ ОРВИ, САНАЦИЯ ОЧАГОВ И ПОЛНАЯ ИХ ЛИКВИДАЦИЯ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2428930" y="3645024"/>
            <a:ext cx="3816424" cy="612648"/>
          </a:xfrm>
          <a:prstGeom prst="flowChartAlternateProcess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ИММУНОКОРРЕКЦИЯ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3635896" y="4869160"/>
            <a:ext cx="3816424" cy="612648"/>
          </a:xfrm>
          <a:prstGeom prst="flowChartAlternateProcess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ИММУНОПРОФИЛАКТИКА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4788024" y="6021288"/>
            <a:ext cx="3816424" cy="612648"/>
          </a:xfrm>
          <a:prstGeom prst="flowChartAlternateProcess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ФИЗИОПРОФИЛАКТИКА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059832" y="3212976"/>
            <a:ext cx="288032" cy="36004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049110" y="4365104"/>
            <a:ext cx="288032" cy="36004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932040" y="5598742"/>
            <a:ext cx="288032" cy="36004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6153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ФИЗИОТЕРАПЕВТИЧЕСКОЕ ОТДЕЛЕНИЕ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7" descr="IMG_0871.jpg"/>
          <p:cNvPicPr>
            <a:picLocks noChangeAspect="1"/>
          </p:cNvPicPr>
          <p:nvPr/>
        </p:nvPicPr>
        <p:blipFill>
          <a:blip r:embed="rId2" cstate="print">
            <a:lum bright="2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608138"/>
            <a:ext cx="4398963" cy="4964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одержимое 3" descr="2013-01-18 12.01.14.jpg"/>
          <p:cNvPicPr>
            <a:picLocks noChangeAspect="1"/>
          </p:cNvPicPr>
          <p:nvPr/>
        </p:nvPicPr>
        <p:blipFill>
          <a:blip r:embed="rId3" cstate="print">
            <a:lum bright="2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63" y="1506538"/>
            <a:ext cx="3690937" cy="2476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1\Desktop\физио\20150708_101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71938"/>
            <a:ext cx="2736850" cy="264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9608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ФИЗИОТЕРАПЕВТИЧЕСКОЕ ОБОРУДОВАНИЕ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IMG_1502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 rot="20449718">
            <a:off x="554883" y="1599830"/>
            <a:ext cx="2224369" cy="2468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7" descr="C:\Users\1\Desktop\физио\20150708_15531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11111" r="16667"/>
          <a:stretch>
            <a:fillRect/>
          </a:stretch>
        </p:blipFill>
        <p:spPr bwMode="auto">
          <a:xfrm>
            <a:off x="3347864" y="1484784"/>
            <a:ext cx="2329447" cy="2419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9" descr="C:\Users\1\Desktop\IMG_2086.JPG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/>
          <a:stretch>
            <a:fillRect/>
          </a:stretch>
        </p:blipFill>
        <p:spPr bwMode="auto">
          <a:xfrm rot="1095689">
            <a:off x="5992646" y="1986558"/>
            <a:ext cx="2777451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8" descr="C:\Users\1\Desktop\физио\20150708_155222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 rot="21254551">
            <a:off x="478936" y="4623817"/>
            <a:ext cx="2376264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7777" y="4315818"/>
            <a:ext cx="2249619" cy="236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 descr="C:\Users\1\Desktop\318_0410\IMG_20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21192">
            <a:off x="5863178" y="4615695"/>
            <a:ext cx="2953182" cy="181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890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ЭЛЕКТРОСВЕТОЛЕЧЕНИЯ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C:\Users\1\Desktop\IMG_2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598" y="1600200"/>
            <a:ext cx="6902804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35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ИНГАЛЯЦИОННАЯ УСТАНОВКА «НИКО»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4" descr="9.jpg"/>
          <p:cNvPicPr>
            <a:picLocks noChangeAspect="1"/>
          </p:cNvPicPr>
          <p:nvPr/>
        </p:nvPicPr>
        <p:blipFill>
          <a:blip r:embed="rId2" cstate="print">
            <a:lum bright="2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04938"/>
            <a:ext cx="7427912" cy="5116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729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8864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СПЕЛЕОТЕРАПИЯ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фото санатория\21.12.12. Детский санаторий №68 (1)\21.12.12. Детский санаторий №68 (1)\DSC_0970.JPG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24744"/>
            <a:ext cx="8001000" cy="5186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2958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ФИТОЛЕЧЕНИЕ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КЕДРОВАЯ ФИТОКАПСУЛА</a:t>
            </a:r>
            <a:endParaRPr lang="ru-RU" sz="27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C:\Users\1\Desktop\318_0410\IMG_2074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840538" cy="4824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5839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ТЕПЛОЛЕЧЕНИЕ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ИНФРАКРАСНАЯ КАБИНА</a:t>
            </a:r>
            <a:endParaRPr lang="ru-RU" sz="27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IMG_039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00213"/>
            <a:ext cx="7561262" cy="4681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0406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БАРОТЕРАПИЯ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НОРМОБАРИЧЕСКАЯ ГИПОКСИТЕРАПИЯ</a:t>
            </a:r>
            <a:endParaRPr lang="ru-RU" sz="27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1\Desktop\картинки\IMG_0627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8775"/>
            <a:ext cx="7851775" cy="4416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6459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БАЛЬНЕОТЕРАПИЯ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СУХАЯ УГЛЕКИСЛАЯ ВАННА</a:t>
            </a:r>
            <a:endParaRPr lang="ru-RU" sz="27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1\Desktop\физио\IMG_05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628775"/>
            <a:ext cx="7088187" cy="4464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0756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60648"/>
            <a:ext cx="4431942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ДЕТИ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 descr="C:\Users\1\Desktop\Фото для сайта\Дети\IMG_1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086826">
            <a:off x="743893" y="278181"/>
            <a:ext cx="3115619" cy="3115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155_1405\IMG_30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46507">
            <a:off x="297563" y="2028408"/>
            <a:ext cx="4517997" cy="3023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C:\Users\1\Desktop\фото для календаря\IMG_13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71345">
            <a:off x="2564040" y="2657405"/>
            <a:ext cx="4421029" cy="3315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0" descr="DSC0080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96736">
            <a:off x="6384966" y="3654247"/>
            <a:ext cx="2327583" cy="3006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643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ТЕПЛОЛЕЧЕНИЕ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САУНА</a:t>
            </a:r>
            <a:endParaRPr lang="ru-RU" sz="27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C:\Users\1\Desktop\картинки\IMG_1965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8121650" cy="4565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865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ГРЯЗЕЛЕЧЕНИЕ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C:\Users\1\Desktop\картинки\IMG_2034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 rot="21112570">
            <a:off x="579005" y="1537308"/>
            <a:ext cx="2981049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5" descr="C:\Users\1\Desktop\картинки\IMG_1983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471093">
            <a:off x="3470147" y="2009608"/>
            <a:ext cx="2620086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1\Desktop\картинки\IMG_197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 rot="1000022">
            <a:off x="5409798" y="2955059"/>
            <a:ext cx="3203848" cy="3298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370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ВОДОЛЕЧЕНИЕ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АЭРОГИДРОМАССАЖНЫЕ ВАННЫ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C:\Users\1\Desktop\Изображение 1177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73238"/>
            <a:ext cx="7416800" cy="4452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304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 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ФИЗИОПРОЦЕДУР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62911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7" y="1432689"/>
            <a:ext cx="4529137" cy="5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6076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ЛФК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и индивидуальные занятия, общеукрепляющие, дыхательные гимнастические комплексы по возрастам и нозологическим группам</a:t>
            </a:r>
          </a:p>
        </p:txBody>
      </p:sp>
      <p:pic>
        <p:nvPicPr>
          <p:cNvPr id="4" name="Picture 3" descr="H:\01\Процедуры\DSC_9182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7423150" cy="4805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4426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7112000" cy="4894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660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ЭНТЕРАЛЬНАЯ ОКСИГЕНОТЕРАПИЯ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C:\Users\1\Desktop\картинки\IMG_05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55471">
            <a:off x="539552" y="1916832"/>
            <a:ext cx="354328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C:\Users\1\Desktop\картинки\IMG_05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51277">
            <a:off x="4053802" y="2254015"/>
            <a:ext cx="4584208" cy="3355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2837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ТЕРРЕНКУР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4" descr="Изображение 392.jpg"/>
          <p:cNvPicPr>
            <a:picLocks noChangeAspect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40798"/>
            <a:ext cx="6482234" cy="4823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7785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СПОРТИВНОЙ ПЛОЩАДКЕ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7669532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795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41321850"/>
              </p:ext>
            </p:extLst>
          </p:nvPr>
        </p:nvGraphicFramePr>
        <p:xfrm>
          <a:off x="467544" y="1412776"/>
          <a:ext cx="83058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9094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СПАЛЬНЫЙ КОРПУС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1\Desktop\фото сайт\IMG_15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728" y="1484784"/>
            <a:ext cx="8579003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439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ВОСПИТАТЕЛЬНО-ОБРАЗОВАТЕЛЬНАЯ РАБОТА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C:\Users\1\Desktop\о санатории\IMG_5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343" y="1600200"/>
            <a:ext cx="805331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08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2602632" cy="6048672"/>
          </a:xfrm>
        </p:spPr>
        <p:txBody>
          <a:bodyPr>
            <a:normAutofit lnSpcReduction="10000"/>
          </a:bodyPr>
          <a:lstStyle/>
          <a:p>
            <a:pPr marL="0" lvl="0" indent="0">
              <a:buClr>
                <a:srgbClr val="6EA0B0"/>
              </a:buClr>
              <a:buSzPct val="80000"/>
              <a:buNone/>
              <a:defRPr/>
            </a:pP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строится  по программе </a:t>
            </a:r>
          </a:p>
          <a:p>
            <a:pPr marL="0" lvl="0" indent="0">
              <a:buClr>
                <a:srgbClr val="6EA0B0"/>
              </a:buClr>
              <a:buSzPct val="80000"/>
              <a:buNone/>
              <a:defRPr/>
            </a:pP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 рождения  до школы»  </a:t>
            </a:r>
          </a:p>
          <a:p>
            <a:pPr marL="0" lvl="0" indent="0">
              <a:buClr>
                <a:srgbClr val="6EA0B0"/>
              </a:buClr>
              <a:buSzPct val="80000"/>
              <a:buNone/>
              <a:defRPr/>
            </a:pP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 редакцией               </a:t>
            </a:r>
          </a:p>
          <a:p>
            <a:pPr marL="0" lvl="0" indent="0">
              <a:buClr>
                <a:srgbClr val="6EA0B0"/>
              </a:buClr>
              <a:buSzPct val="80000"/>
              <a:buNone/>
              <a:defRPr/>
            </a:pP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В . Вераксы  и            </a:t>
            </a:r>
          </a:p>
          <a:p>
            <a:pPr marL="0" lvl="0" indent="0">
              <a:buClr>
                <a:srgbClr val="6EA0B0"/>
              </a:buClr>
              <a:buSzPct val="80000"/>
              <a:buNone/>
              <a:defRPr/>
            </a:pP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С.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Комаровой,  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</a:t>
            </a:r>
          </a:p>
          <a:p>
            <a:pPr marL="0" lvl="0" indent="0">
              <a:buClr>
                <a:srgbClr val="6EA0B0"/>
              </a:buClr>
              <a:buSzPct val="80000"/>
              <a:buNone/>
              <a:defRPr/>
            </a:pP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 порционные  программы развития и воспитания с использованием   развивающих  и коррекционных  программ</a:t>
            </a:r>
            <a:r>
              <a:rPr lang="ru-RU" sz="2200" dirty="0">
                <a:solidFill>
                  <a:prstClr val="black"/>
                </a:solidFill>
                <a:latin typeface="Arial"/>
              </a:rPr>
              <a:t>.</a:t>
            </a:r>
          </a:p>
          <a:p>
            <a:pPr marL="0" lvl="0" indent="0">
              <a:buClr>
                <a:srgbClr val="6EA0B0"/>
              </a:buClr>
              <a:buSzPct val="80000"/>
              <a:buNone/>
              <a:defRPr/>
            </a:pPr>
            <a:endParaRPr lang="ru-RU" sz="2200" dirty="0">
              <a:solidFill>
                <a:prstClr val="black"/>
              </a:solidFill>
              <a:latin typeface="Arial"/>
            </a:endParaRPr>
          </a:p>
          <a:p>
            <a:endParaRPr lang="ru-RU" dirty="0"/>
          </a:p>
        </p:txBody>
      </p:sp>
      <p:pic>
        <p:nvPicPr>
          <p:cNvPr id="50178" name="Picture 2" descr="C:\Users\1\Desktop\Фото для сайта\для сайта цветы\IMG_1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084698">
            <a:off x="5902536" y="3631626"/>
            <a:ext cx="3352537" cy="2514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C:\Users\1\Desktop\о санатории\IMG_5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07268">
            <a:off x="4986991" y="534974"/>
            <a:ext cx="3851290" cy="2164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1\Desktop\фото для календаря\IMG_40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97045">
            <a:off x="2851670" y="808626"/>
            <a:ext cx="3738139" cy="2803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61497">
            <a:off x="2673519" y="2429937"/>
            <a:ext cx="3736975" cy="430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67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138" y="260648"/>
            <a:ext cx="8229600" cy="706090"/>
          </a:xfrm>
        </p:spPr>
        <p:txBody>
          <a:bodyPr>
            <a:normAutofit fontScale="90000"/>
          </a:bodyPr>
          <a:lstStyle/>
          <a:p>
            <a:pPr algn="l">
              <a:spcAft>
                <a:spcPts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Логопед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2808312" cy="292314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Работа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логопеда направлена на развитие связной речи. Обогащение словаря ребенка,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исправление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звукопроизношения, составление описательного рассказа, развитие мелкой моторики рук.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C:\Users\1\Desktop\о санатории\IMG_52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5622" y="565820"/>
            <a:ext cx="5306840" cy="2982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323528" y="1196752"/>
            <a:ext cx="8115152" cy="2347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13605" y="3650873"/>
            <a:ext cx="54508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Психолог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  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Создание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положительного эмоционального фона ребенка средствами: игровыми тренингами, использование арттехнологии, песочной терапии, консультативная и просветительская форма взаимодействия с коллективом санатория, родителями. 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" name="Содержимое 3" descr="IMG_1420.jpg"/>
          <p:cNvPicPr>
            <a:picLocks noChangeAspect="1"/>
          </p:cNvPicPr>
          <p:nvPr/>
        </p:nvPicPr>
        <p:blipFill>
          <a:blip r:embed="rId3" cstate="print">
            <a:lum bright="2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0282" y="4221088"/>
            <a:ext cx="3313606" cy="224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4099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44827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ЗАНЯТИЯ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1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роводятся 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элементами </a:t>
            </a:r>
            <a:r>
              <a:rPr lang="ru-RU" sz="31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вокалотерапии, </a:t>
            </a:r>
            <a:br>
              <a:rPr lang="ru-RU" sz="31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помогает 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процессу оздоровления </a:t>
            </a:r>
            <a:r>
              <a:rPr lang="ru-RU" sz="31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br>
              <a:rPr lang="ru-RU" sz="31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бронхолегочной патологией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458" name="Picture 2" descr="C:\Users\1\Desktop\о санатории\IMG_6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4784" y="2564904"/>
            <a:ext cx="6782496" cy="3811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51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 И РАЗВЛЕЧЕНИЯ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420" y="4061613"/>
            <a:ext cx="4298052" cy="2521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24744"/>
            <a:ext cx="4746351" cy="2917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 descr="C:\Users\1\Desktop\фото сайт\IMG_9794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702793" cy="2082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1\Desktop\фото для календаря\IMG_47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34218"/>
            <a:ext cx="3563888" cy="2375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921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 ЦВЕТОВ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C:\Users\1\Desktop\фото сайт\IMG_14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507368" cy="4785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012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КУКОЛЬНЫЙ ТЕАТР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G:\о санатории\IMG_49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71600" y="1268760"/>
            <a:ext cx="7390542" cy="4875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552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 НА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АСФАЛЬТЕ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1\Desktop\в презентацию (2)\IMG_76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27584" y="1844824"/>
            <a:ext cx="7468985" cy="4197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6781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КОМПЛЕКСНАЯ ПРОГРАММА ПРЕБЫВАНИЯ ДЕТЕЙ В САНАТОРИИ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21575165"/>
              </p:ext>
            </p:extLst>
          </p:nvPr>
        </p:nvGraphicFramePr>
        <p:xfrm>
          <a:off x="323528" y="2068513"/>
          <a:ext cx="8553772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83715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КОНТАКТНАЯ ИНФОРМАЦИЯ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Clr>
                <a:schemeClr val="accent3">
                  <a:lumMod val="50000"/>
                </a:schemeClr>
              </a:buClr>
              <a:buNone/>
            </a:pPr>
            <a:r>
              <a:rPr lang="ru-RU" alt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en-US" alt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www.detsan68.ru</a:t>
            </a:r>
          </a:p>
          <a:p>
            <a:pPr marL="0" indent="0" algn="ctr">
              <a:buClr>
                <a:schemeClr val="accent3">
                  <a:lumMod val="50000"/>
                </a:schemeClr>
              </a:buClr>
              <a:buNone/>
            </a:pPr>
            <a:r>
              <a:rPr lang="en-US" altLang="ru-RU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detsan</a:t>
            </a: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68@</a:t>
            </a:r>
            <a:r>
              <a:rPr lang="en-US" alt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yandex</a:t>
            </a: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alt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chemeClr val="accent3">
                  <a:lumMod val="50000"/>
                </a:schemeClr>
              </a:buClr>
              <a:buNone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Администрация: 8(495)993-43-55</a:t>
            </a:r>
            <a:endParaRPr lang="ru-RU" alt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chemeClr val="accent3">
                  <a:lumMod val="50000"/>
                </a:schemeClr>
              </a:buClr>
              <a:buNone/>
            </a:pPr>
            <a:r>
              <a:rPr lang="ru-RU" alt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часть: 8(925</a:t>
            </a: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170-43-49</a:t>
            </a:r>
          </a:p>
          <a:p>
            <a:pPr marL="0" indent="0" algn="ctr">
              <a:buClr>
                <a:schemeClr val="accent3">
                  <a:lumMod val="50000"/>
                </a:schemeClr>
              </a:buClr>
              <a:buNone/>
            </a:pPr>
            <a:r>
              <a:rPr lang="ru-RU" alt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часть: 8(925)170-43-25</a:t>
            </a:r>
          </a:p>
          <a:p>
            <a:pPr marL="0" indent="0" algn="ctr">
              <a:buClr>
                <a:schemeClr val="accent3">
                  <a:lumMod val="50000"/>
                </a:schemeClr>
              </a:buClr>
              <a:buNone/>
            </a:pPr>
            <a:r>
              <a:rPr lang="ru-RU" altLang="ru-RU" sz="43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Филиал:</a:t>
            </a:r>
          </a:p>
          <a:p>
            <a:pPr marL="0" indent="0" algn="ctr">
              <a:buClr>
                <a:schemeClr val="accent3">
                  <a:lumMod val="50000"/>
                </a:schemeClr>
              </a:buClr>
              <a:buNone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8(495)519-48-51</a:t>
            </a:r>
            <a:endParaRPr lang="ru-RU" alt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chemeClr val="accent3">
                  <a:lumMod val="50000"/>
                </a:schemeClr>
              </a:buClr>
              <a:buNone/>
            </a:pP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8(495)519-99-82 </a:t>
            </a:r>
            <a:endParaRPr lang="ru-RU" alt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chemeClr val="accent3">
                  <a:lumMod val="50000"/>
                </a:schemeClr>
              </a:buClr>
              <a:buNone/>
            </a:pPr>
            <a:r>
              <a:rPr lang="ru-RU" alt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Медицинская часть:8(495)519-98-21</a:t>
            </a:r>
            <a:endParaRPr lang="ru-RU" alt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chemeClr val="accent3">
                  <a:lumMod val="50000"/>
                </a:schemeClr>
              </a:buClr>
              <a:buNone/>
            </a:pPr>
            <a:r>
              <a:rPr lang="ru-RU" alt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158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:\Users\1\Desktop\фото филиал\IMG_1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116" y="3861048"/>
            <a:ext cx="4406169" cy="2478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1\Desktop\фото сайт\IMG_1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7924" y="1221822"/>
            <a:ext cx="3935811" cy="2214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lick to enlarge image IMG_14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Кораблев\Desktop\156_1505\IMG_30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5629" y="3933056"/>
            <a:ext cx="3768106" cy="2425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1\Desktop\фото филиал\IMG_16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1" y="1241264"/>
            <a:ext cx="3816424" cy="214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865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01\Процедуры\DSC_9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4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3129" y="188640"/>
            <a:ext cx="764063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БЛАГОДАРИМ </a:t>
            </a:r>
            <a:br>
              <a:rPr lang="ru-RU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</a:br>
            <a:r>
              <a:rPr lang="ru-RU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ЗА ВНИМАНИЕ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455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C:\Users\1\Desktop\Фото для сайта\image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71600" y="1124744"/>
            <a:ext cx="7416824" cy="5237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1123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СПАЛЬНЫЕ КОМНАТЫ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://fiksik.com.ua/image/data/postelnyye_prinadlezhnos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15733">
            <a:off x="5446649" y="1482218"/>
            <a:ext cx="3024336" cy="205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Содержимое 3" descr="DSC0693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21136923">
            <a:off x="467544" y="1628800"/>
            <a:ext cx="4681016" cy="2981444"/>
          </a:xfrm>
          <a:prstGeom prst="rect">
            <a:avLst/>
          </a:prstGeom>
        </p:spPr>
      </p:pic>
      <p:pic>
        <p:nvPicPr>
          <p:cNvPr id="12" name="Picture 2" descr="F:\153_0505\IMG_293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2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84761">
            <a:off x="4610754" y="3665658"/>
            <a:ext cx="4097984" cy="284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://crosti.ru/patterns/00/01/7b/9fdfa66284/%D1%81%D0%BB%D0%B0%D0%B4%D0%BA%D0%B8%D0%B5%20%D1%81%D0%BD%D1%8B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98735">
            <a:off x="1867938" y="4625032"/>
            <a:ext cx="2422103" cy="206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949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994122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ПИЩЕБЛОК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Материально-техническое обеспече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24375"/>
            <a:ext cx="2250440" cy="2256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1\Desktop\о санатории\IMG_62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61048"/>
            <a:ext cx="4776023" cy="26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Содержимое 3" descr="DSC06935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2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1520" y="1110537"/>
            <a:ext cx="4608511" cy="3456383"/>
          </a:xfrm>
        </p:spPr>
      </p:pic>
      <p:sp>
        <p:nvSpPr>
          <p:cNvPr id="7" name="Прямоугольник 6"/>
          <p:cNvSpPr/>
          <p:nvPr/>
        </p:nvSpPr>
        <p:spPr>
          <a:xfrm>
            <a:off x="5004048" y="1124744"/>
            <a:ext cx="39839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рекомендации диетологов НИИ питания РАМН разработано и внедрено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-дневное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6-ти разовое меню, учитывающее современные нормативные требования и результаты анализа многолетних данных о пищевых предпочтениях детей из контингента санатория.</a:t>
            </a:r>
          </a:p>
        </p:txBody>
      </p:sp>
    </p:spTree>
    <p:extLst>
      <p:ext uri="{BB962C8B-B14F-4D97-AF65-F5344CB8AC3E}">
        <p14:creationId xmlns:p14="http://schemas.microsoft.com/office/powerpoint/2010/main" xmlns="" val="372563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санаторного лечения: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442"/>
            <a:ext cx="1816765" cy="443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157293" y="1792390"/>
            <a:ext cx="2262610" cy="4425950"/>
            <a:chOff x="2134365" y="0"/>
            <a:chExt cx="2328191" cy="442595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134365" y="0"/>
              <a:ext cx="2328191" cy="4425950"/>
            </a:xfrm>
            <a:prstGeom prst="roundRect">
              <a:avLst/>
            </a:prstGeom>
            <a:solidFill>
              <a:srgbClr val="8D89A4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glow rad="70000">
                <a:srgbClr val="8D89A4">
                  <a:hueOff val="0"/>
                  <a:satOff val="0"/>
                  <a:lumOff val="0"/>
                  <a:alphaOff val="0"/>
                  <a:tint val="30000"/>
                  <a:shade val="95000"/>
                  <a:satMod val="300000"/>
                  <a:alpha val="50000"/>
                </a:srgbClr>
              </a:glow>
            </a:effectLst>
            <a:sp3d contourW="19050" prstMaterial="metal">
              <a:bevelT w="88900" h="203200"/>
              <a:bevelB w="165100" h="254000"/>
            </a:sp3d>
          </p:spPr>
        </p:sp>
        <p:sp>
          <p:nvSpPr>
            <p:cNvPr id="7" name="Скругленный прямоугольник 4"/>
            <p:cNvSpPr/>
            <p:nvPr/>
          </p:nvSpPr>
          <p:spPr>
            <a:xfrm>
              <a:off x="2248018" y="113653"/>
              <a:ext cx="2100885" cy="4198644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Стимуляция резервных возможностей организма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644008" y="1783262"/>
            <a:ext cx="2405579" cy="4425950"/>
            <a:chOff x="4565452" y="-32079"/>
            <a:chExt cx="2349668" cy="442595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4565452" y="-32079"/>
              <a:ext cx="2349668" cy="4425950"/>
            </a:xfrm>
            <a:prstGeom prst="roundRect">
              <a:avLst/>
            </a:prstGeom>
            <a:solidFill>
              <a:srgbClr val="748560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glow rad="70000">
                <a:srgbClr val="748560">
                  <a:hueOff val="0"/>
                  <a:satOff val="0"/>
                  <a:lumOff val="0"/>
                  <a:alphaOff val="0"/>
                  <a:tint val="30000"/>
                  <a:shade val="95000"/>
                  <a:satMod val="300000"/>
                  <a:alpha val="50000"/>
                </a:srgbClr>
              </a:glow>
            </a:effectLst>
            <a:sp3d contourW="19050" prstMaterial="metal">
              <a:bevelT w="88900" h="203200"/>
              <a:bevelB w="165100" h="254000"/>
            </a:sp3d>
          </p:spPr>
        </p:sp>
        <p:sp>
          <p:nvSpPr>
            <p:cNvPr id="11" name="Скругленный прямоугольник 4"/>
            <p:cNvSpPr/>
            <p:nvPr/>
          </p:nvSpPr>
          <p:spPr>
            <a:xfrm>
              <a:off x="4680153" y="114701"/>
              <a:ext cx="2120266" cy="419654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Восстановление измененной реактивности организма ребенка (уменьшение аллергических проявлений, повышение защитно-компенсаторных возможностей</a:t>
              </a:r>
              <a:r>
                <a:rPr kumimoji="0" lang="ru-RU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)</a:t>
              </a:r>
              <a:endPara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308305" y="1815341"/>
            <a:ext cx="1728190" cy="4425950"/>
            <a:chOff x="7035638" y="0"/>
            <a:chExt cx="1734157" cy="442595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7035638" y="0"/>
              <a:ext cx="1734157" cy="4425950"/>
            </a:xfrm>
            <a:prstGeom prst="roundRect">
              <a:avLst/>
            </a:prstGeom>
            <a:solidFill>
              <a:srgbClr val="9E9273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glow rad="70000">
                <a:srgbClr val="9E9273">
                  <a:hueOff val="0"/>
                  <a:satOff val="0"/>
                  <a:lumOff val="0"/>
                  <a:alphaOff val="0"/>
                  <a:tint val="30000"/>
                  <a:shade val="95000"/>
                  <a:satMod val="300000"/>
                  <a:alpha val="50000"/>
                </a:srgbClr>
              </a:glow>
            </a:effectLst>
            <a:sp3d contourW="19050" prstMaterial="metal">
              <a:bevelT w="88900" h="203200"/>
              <a:bevelB w="165100" h="254000"/>
            </a:sp3d>
          </p:spPr>
        </p:sp>
        <p:sp>
          <p:nvSpPr>
            <p:cNvPr id="14" name="Скругленный прямоугольник 4"/>
            <p:cNvSpPr/>
            <p:nvPr/>
          </p:nvSpPr>
          <p:spPr>
            <a:xfrm>
              <a:off x="7120293" y="84655"/>
              <a:ext cx="1564847" cy="4256640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Повышение эмоционального тонуса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260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541</Words>
  <Application>Microsoft Office PowerPoint</Application>
  <PresentationFormat>Экран (4:3)</PresentationFormat>
  <Paragraphs>139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ДЕТСКИЙ БРОНХОЛЕГОЧНЫЙ     САНАТОРИЙ № 68       Департамента  здравоохранения   г. Москвы</vt:lpstr>
      <vt:lpstr>Расположение .</vt:lpstr>
      <vt:lpstr>НАШИ ДЕТИ</vt:lpstr>
      <vt:lpstr>СПАЛЬНЫЙ КОРПУС</vt:lpstr>
      <vt:lpstr>ТЕРРИТОРИЯ</vt:lpstr>
      <vt:lpstr>ИГРОВАЯ</vt:lpstr>
      <vt:lpstr>СПАЛЬНЫЕ КОМНАТЫ</vt:lpstr>
      <vt:lpstr>ПИЩЕБЛОК</vt:lpstr>
      <vt:lpstr>Основные направления санаторного лечения:</vt:lpstr>
      <vt:lpstr>ВРАЧИ САНАТОРИЯ</vt:lpstr>
      <vt:lpstr>Слайд 11</vt:lpstr>
      <vt:lpstr>СТОМАТОЛОГИЧЕСКИЙ КАБИНЕТ</vt:lpstr>
      <vt:lpstr>НОЗОЛОГИЧЕСКИЕ ФОРМЫ ДЕТЕЙ ПОСТУПАЮЩИХ НА  САНАТОРНО-КУРОТНОЕ ЛЕЧЕНИЕ</vt:lpstr>
      <vt:lpstr>СТРУКТУРА СОПУСТВУЮЩИХ ЗАБОЛЕВАНИЙ</vt:lpstr>
      <vt:lpstr>ЭФФЕКТИВНОСТЬ ЛЕЧЕНИЯ ДЕТЕЙ В САНАТОРИИ</vt:lpstr>
      <vt:lpstr>КЛИНИКО-ДИАГНОСТИЧЕСКАЯ БАЗА</vt:lpstr>
      <vt:lpstr>ОПРЕДЕЛЕНИЕ ФУНКЦИИ ВНЕШНЕГО ДЫХАНИЯ</vt:lpstr>
      <vt:lpstr>ЭКГ ОБСЛЕДОВАНИЕ</vt:lpstr>
      <vt:lpstr>САНАТОРНОЕ ЛЕЧЕНИЕ</vt:lpstr>
      <vt:lpstr>АЛГОРИТМ САНАТОРНОГО ЛЕЧЕНИЯ</vt:lpstr>
      <vt:lpstr>ФИЗИОТЕРАПЕВТИЧЕСКОЕ ОТДЕЛЕНИЕ</vt:lpstr>
      <vt:lpstr>ФИЗИОТЕРАПЕВТИЧЕСКОЕ ОБОРУДОВАНИЕ</vt:lpstr>
      <vt:lpstr>КАБИНЕТ ЭЛЕКТРОСВЕТОЛЕЧЕНИЯ</vt:lpstr>
      <vt:lpstr>ИНГАЛЯЦИОННАЯ УСТАНОВКА «НИКО»</vt:lpstr>
      <vt:lpstr>СПЕЛЕОТЕРАПИЯ</vt:lpstr>
      <vt:lpstr>ФИТОЛЕЧЕНИЕ КЕДРОВАЯ ФИТОКАПСУЛА</vt:lpstr>
      <vt:lpstr>ТЕПЛОЛЕЧЕНИЕ ИНФРАКРАСНАЯ КАБИНА</vt:lpstr>
      <vt:lpstr>БАРОТЕРАПИЯ НОРМОБАРИЧЕСКАЯ ГИПОКСИТЕРАПИЯ</vt:lpstr>
      <vt:lpstr>БАЛЬНЕОТЕРАПИЯ СУХАЯ УГЛЕКИСЛАЯ ВАННА</vt:lpstr>
      <vt:lpstr>ТЕПЛОЛЕЧЕНИЕ САУНА</vt:lpstr>
      <vt:lpstr>ГРЯЗЕЛЕЧЕНИЕ</vt:lpstr>
      <vt:lpstr>ВОДОЛЕЧЕНИЕ АЭРОГИДРОМАССАЖНЫЕ ВАННЫ</vt:lpstr>
      <vt:lpstr>ОТДЫХ  ПОСЛЕ ФИЗИОПРОЦЕДУР</vt:lpstr>
      <vt:lpstr>ЛФК групповые и индивидуальные занятия, общеукрепляющие, дыхательные гимнастические комплексы по возрастам и нозологическим группам</vt:lpstr>
      <vt:lpstr>МАССАЖ</vt:lpstr>
      <vt:lpstr>ЭНТЕРАЛЬНАЯ ОКСИГЕНОТЕРАПИЯ</vt:lpstr>
      <vt:lpstr>ЗАКАЛИВАНИЕ ТЕРРЕНКУР</vt:lpstr>
      <vt:lpstr>ИГРЫ НА СПОРТИВНОЙ ПЛОЩАДКЕ</vt:lpstr>
      <vt:lpstr>ПРИОРИТЕТНЫЕ НАПРАВЛЕНИЯ</vt:lpstr>
      <vt:lpstr>ВОСПИТАТЕЛЬНО-ОБРАЗОВАТЕЛЬНАЯ РАБОТА</vt:lpstr>
      <vt:lpstr>Слайд 41</vt:lpstr>
      <vt:lpstr>   Логопед</vt:lpstr>
      <vt:lpstr>МУЗЫКАЛЬНЫЕ ЗАНЯТИЯ проводятся с элементами вокалотерапии,  что помогает процессу оздоровления детей с бронхолегочной патологией. </vt:lpstr>
      <vt:lpstr>ДОСУГ И РАЗВЛЕЧЕНИЯ</vt:lpstr>
      <vt:lpstr>БАЛ ЦВЕТОВ</vt:lpstr>
      <vt:lpstr>КУКОЛЬНЫЙ ТЕАТР</vt:lpstr>
      <vt:lpstr>КОНКУРС РИСУНКОВ НА АСФАЛЬТЕ</vt:lpstr>
      <vt:lpstr>ИНДИВИДУАЛЬНАЯ КОМПЛЕКСНАЯ ПРОГРАММА ПРЕБЫВАНИЯ ДЕТЕЙ В САНАТОРИИ</vt:lpstr>
      <vt:lpstr>КОНТАКТНАЯ ИНФОРМАЦИЯ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БРОНХОЛЕГОЧНЫЙ     САНАТОРИЙ № 68       Департамента  здравоохранения   г. Москвы</dc:title>
  <dc:creator>1</dc:creator>
  <cp:lastModifiedBy>111</cp:lastModifiedBy>
  <cp:revision>48</cp:revision>
  <dcterms:created xsi:type="dcterms:W3CDTF">2015-10-06T05:41:49Z</dcterms:created>
  <dcterms:modified xsi:type="dcterms:W3CDTF">2016-02-08T12:04:21Z</dcterms:modified>
</cp:coreProperties>
</file>